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58" r:id="rId3"/>
    <p:sldId id="336" r:id="rId4"/>
    <p:sldId id="259" r:id="rId5"/>
    <p:sldId id="297" r:id="rId6"/>
    <p:sldId id="299" r:id="rId7"/>
    <p:sldId id="302" r:id="rId8"/>
    <p:sldId id="327" r:id="rId9"/>
    <p:sldId id="300" r:id="rId10"/>
    <p:sldId id="328" r:id="rId11"/>
    <p:sldId id="301" r:id="rId12"/>
    <p:sldId id="306" r:id="rId13"/>
    <p:sldId id="307" r:id="rId14"/>
    <p:sldId id="335" r:id="rId15"/>
    <p:sldId id="272" r:id="rId16"/>
    <p:sldId id="274" r:id="rId17"/>
    <p:sldId id="273" r:id="rId18"/>
    <p:sldId id="308" r:id="rId19"/>
    <p:sldId id="309" r:id="rId20"/>
    <p:sldId id="313" r:id="rId21"/>
    <p:sldId id="284" r:id="rId22"/>
    <p:sldId id="286" r:id="rId23"/>
    <p:sldId id="287" r:id="rId24"/>
    <p:sldId id="288" r:id="rId25"/>
    <p:sldId id="289" r:id="rId26"/>
    <p:sldId id="290" r:id="rId27"/>
    <p:sldId id="291" r:id="rId28"/>
    <p:sldId id="312" r:id="rId29"/>
    <p:sldId id="305" r:id="rId30"/>
    <p:sldId id="326" r:id="rId31"/>
    <p:sldId id="314" r:id="rId32"/>
    <p:sldId id="315" r:id="rId33"/>
    <p:sldId id="316" r:id="rId34"/>
    <p:sldId id="303" r:id="rId35"/>
    <p:sldId id="322" r:id="rId36"/>
    <p:sldId id="324" r:id="rId37"/>
    <p:sldId id="323" r:id="rId38"/>
    <p:sldId id="275" r:id="rId39"/>
    <p:sldId id="292" r:id="rId40"/>
    <p:sldId id="333" r:id="rId41"/>
    <p:sldId id="325" r:id="rId42"/>
    <p:sldId id="260" r:id="rId43"/>
    <p:sldId id="261" r:id="rId44"/>
    <p:sldId id="262" r:id="rId45"/>
    <p:sldId id="267" r:id="rId46"/>
    <p:sldId id="334" r:id="rId47"/>
    <p:sldId id="270" r:id="rId48"/>
    <p:sldId id="271" r:id="rId49"/>
    <p:sldId id="317" r:id="rId50"/>
    <p:sldId id="321" r:id="rId51"/>
    <p:sldId id="319" r:id="rId52"/>
    <p:sldId id="281" r:id="rId53"/>
    <p:sldId id="277" r:id="rId54"/>
    <p:sldId id="279" r:id="rId55"/>
    <p:sldId id="318" r:id="rId56"/>
    <p:sldId id="276" r:id="rId57"/>
    <p:sldId id="320" r:id="rId58"/>
    <p:sldId id="280" r:id="rId59"/>
    <p:sldId id="294" r:id="rId60"/>
    <p:sldId id="329" r:id="rId61"/>
    <p:sldId id="330" r:id="rId62"/>
    <p:sldId id="331" r:id="rId63"/>
    <p:sldId id="304" r:id="rId64"/>
    <p:sldId id="310" r:id="rId65"/>
    <p:sldId id="311" r:id="rId66"/>
    <p:sldId id="295" r:id="rId67"/>
    <p:sldId id="332" r:id="rId68"/>
    <p:sldId id="25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82"/>
    <p:restoredTop sz="86462"/>
  </p:normalViewPr>
  <p:slideViewPr>
    <p:cSldViewPr snapToGrid="0" snapToObjects="1">
      <p:cViewPr>
        <p:scale>
          <a:sx n="87" d="100"/>
          <a:sy n="87" d="100"/>
        </p:scale>
        <p:origin x="-300" y="-54"/>
      </p:cViewPr>
      <p:guideLst>
        <p:guide orient="horz" pos="2160"/>
        <p:guide pos="3840"/>
      </p:guideLst>
    </p:cSldViewPr>
  </p:slideViewPr>
  <p:outlineViewPr>
    <p:cViewPr>
      <p:scale>
        <a:sx n="33" d="100"/>
        <a:sy n="33" d="100"/>
      </p:scale>
      <p:origin x="0" y="-60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166AD-A73D-914E-B3E4-852F1E6CC853}" type="datetimeFigureOut">
              <a:rPr lang="en-US" smtClean="0"/>
              <a:t>7/29/2018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05D6C-B047-724F-ACAE-FE9ADE2F97A5}" type="slidenum">
              <a:rPr lang="en-US" smtClean="0"/>
              <a:t>‹#›</a:t>
            </a:fld>
            <a:endParaRPr lang="en-US"/>
          </a:p>
        </p:txBody>
      </p:sp>
    </p:spTree>
    <p:extLst>
      <p:ext uri="{BB962C8B-B14F-4D97-AF65-F5344CB8AC3E}">
        <p14:creationId xmlns:p14="http://schemas.microsoft.com/office/powerpoint/2010/main" val="197887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you at in your career?</a:t>
            </a:r>
          </a:p>
          <a:p>
            <a:r>
              <a:rPr lang="en-US" dirty="0"/>
              <a:t>How many have written or contributed to something that got published?</a:t>
            </a:r>
          </a:p>
        </p:txBody>
      </p:sp>
      <p:sp>
        <p:nvSpPr>
          <p:cNvPr id="4" name="Slide Number Placeholder 3"/>
          <p:cNvSpPr>
            <a:spLocks noGrp="1"/>
          </p:cNvSpPr>
          <p:nvPr>
            <p:ph type="sldNum" sz="quarter" idx="10"/>
          </p:nvPr>
        </p:nvSpPr>
        <p:spPr/>
        <p:txBody>
          <a:bodyPr/>
          <a:lstStyle/>
          <a:p>
            <a:fld id="{ACA05D6C-B047-724F-ACAE-FE9ADE2F97A5}" type="slidenum">
              <a:rPr lang="en-US" smtClean="0"/>
              <a:t>1</a:t>
            </a:fld>
            <a:endParaRPr lang="en-US"/>
          </a:p>
        </p:txBody>
      </p:sp>
    </p:spTree>
    <p:extLst>
      <p:ext uri="{BB962C8B-B14F-4D97-AF65-F5344CB8AC3E}">
        <p14:creationId xmlns:p14="http://schemas.microsoft.com/office/powerpoint/2010/main" val="68756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hopefully it </a:t>
            </a:r>
            <a:r>
              <a:rPr lang="en-US" dirty="0" err="1"/>
              <a:t>doesn</a:t>
            </a:r>
            <a:r>
              <a:rPr lang="mr-IN" dirty="0"/>
              <a:t>’</a:t>
            </a:r>
            <a:r>
              <a:rPr lang="en-US" dirty="0"/>
              <a:t>t feel like work</a:t>
            </a:r>
          </a:p>
        </p:txBody>
      </p:sp>
      <p:sp>
        <p:nvSpPr>
          <p:cNvPr id="4" name="Slide Number Placeholder 3"/>
          <p:cNvSpPr>
            <a:spLocks noGrp="1"/>
          </p:cNvSpPr>
          <p:nvPr>
            <p:ph type="sldNum" sz="quarter" idx="10"/>
          </p:nvPr>
        </p:nvSpPr>
        <p:spPr/>
        <p:txBody>
          <a:bodyPr/>
          <a:lstStyle/>
          <a:p>
            <a:fld id="{ACA05D6C-B047-724F-ACAE-FE9ADE2F97A5}" type="slidenum">
              <a:rPr lang="en-US" smtClean="0"/>
              <a:t>12</a:t>
            </a:fld>
            <a:endParaRPr lang="en-US"/>
          </a:p>
        </p:txBody>
      </p:sp>
    </p:spTree>
    <p:extLst>
      <p:ext uri="{BB962C8B-B14F-4D97-AF65-F5344CB8AC3E}">
        <p14:creationId xmlns:p14="http://schemas.microsoft.com/office/powerpoint/2010/main" val="16223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Sitting with </a:t>
            </a:r>
            <a:r>
              <a:rPr lang="en-US" dirty="0" err="1"/>
              <a:t>Telch</a:t>
            </a:r>
            <a:endParaRPr lang="en-US" dirty="0"/>
          </a:p>
        </p:txBody>
      </p:sp>
      <p:sp>
        <p:nvSpPr>
          <p:cNvPr id="4" name="Slide Number Placeholder 3"/>
          <p:cNvSpPr>
            <a:spLocks noGrp="1"/>
          </p:cNvSpPr>
          <p:nvPr>
            <p:ph type="sldNum" sz="quarter" idx="10"/>
          </p:nvPr>
        </p:nvSpPr>
        <p:spPr/>
        <p:txBody>
          <a:bodyPr/>
          <a:lstStyle/>
          <a:p>
            <a:fld id="{ACA05D6C-B047-724F-ACAE-FE9ADE2F97A5}" type="slidenum">
              <a:rPr lang="en-US" smtClean="0"/>
              <a:t>14</a:t>
            </a:fld>
            <a:endParaRPr lang="en-US"/>
          </a:p>
        </p:txBody>
      </p:sp>
    </p:spTree>
    <p:extLst>
      <p:ext uri="{BB962C8B-B14F-4D97-AF65-F5344CB8AC3E}">
        <p14:creationId xmlns:p14="http://schemas.microsoft.com/office/powerpoint/2010/main" val="196140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801601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569044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432648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For weekly or monthly – same idea</a:t>
            </a:r>
          </a:p>
        </p:txBody>
      </p:sp>
    </p:spTree>
    <p:extLst>
      <p:ext uri="{BB962C8B-B14F-4D97-AF65-F5344CB8AC3E}">
        <p14:creationId xmlns:p14="http://schemas.microsoft.com/office/powerpoint/2010/main" val="140438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Hopefully the writing will be rewarding</a:t>
            </a:r>
          </a:p>
          <a:p>
            <a:endParaRPr lang="en-US" altLang="en-US" dirty="0"/>
          </a:p>
          <a:p>
            <a:r>
              <a:rPr lang="en-US" altLang="en-US" dirty="0"/>
              <a:t>But think of other ways to reward yourself as well, writing is tough work and you don’t want it to be too punishing</a:t>
            </a:r>
          </a:p>
        </p:txBody>
      </p:sp>
    </p:spTree>
    <p:extLst>
      <p:ext uri="{BB962C8B-B14F-4D97-AF65-F5344CB8AC3E}">
        <p14:creationId xmlns:p14="http://schemas.microsoft.com/office/powerpoint/2010/main" val="105145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753312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6381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end by setting yourself up for the next day.</a:t>
            </a:r>
          </a:p>
          <a:p>
            <a:endParaRPr lang="en-US" altLang="en-US" dirty="0"/>
          </a:p>
        </p:txBody>
      </p:sp>
    </p:spTree>
    <p:extLst>
      <p:ext uri="{BB962C8B-B14F-4D97-AF65-F5344CB8AC3E}">
        <p14:creationId xmlns:p14="http://schemas.microsoft.com/office/powerpoint/2010/main" val="85689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Advice I give aspiring undergrads, advice I give grads students, advice I give junior faculty </a:t>
            </a:r>
          </a:p>
          <a:p>
            <a:endParaRPr lang="en-US" altLang="en-US" dirty="0"/>
          </a:p>
          <a:p>
            <a:r>
              <a:rPr lang="en-US" altLang="en-US" dirty="0"/>
              <a:t>Writing in general, academic writing, general strategies to maximize productivity</a:t>
            </a:r>
          </a:p>
        </p:txBody>
      </p:sp>
    </p:spTree>
    <p:extLst>
      <p:ext uri="{BB962C8B-B14F-4D97-AF65-F5344CB8AC3E}">
        <p14:creationId xmlns:p14="http://schemas.microsoft.com/office/powerpoint/2010/main" val="956801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55371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267431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overcome - Schedule in exercise breaks, figure out what works for you</a:t>
            </a:r>
          </a:p>
        </p:txBody>
      </p:sp>
      <p:sp>
        <p:nvSpPr>
          <p:cNvPr id="4" name="Slide Number Placeholder 3"/>
          <p:cNvSpPr>
            <a:spLocks noGrp="1"/>
          </p:cNvSpPr>
          <p:nvPr>
            <p:ph type="sldNum" sz="quarter" idx="10"/>
          </p:nvPr>
        </p:nvSpPr>
        <p:spPr/>
        <p:txBody>
          <a:bodyPr/>
          <a:lstStyle/>
          <a:p>
            <a:fld id="{ACA05D6C-B047-724F-ACAE-FE9ADE2F97A5}" type="slidenum">
              <a:rPr lang="en-US" smtClean="0"/>
              <a:t>28</a:t>
            </a:fld>
            <a:endParaRPr lang="en-US"/>
          </a:p>
        </p:txBody>
      </p:sp>
    </p:spTree>
    <p:extLst>
      <p:ext uri="{BB962C8B-B14F-4D97-AF65-F5344CB8AC3E}">
        <p14:creationId xmlns:p14="http://schemas.microsoft.com/office/powerpoint/2010/main" val="1252575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Collaborate, the world is much smaller than you think, </a:t>
            </a:r>
          </a:p>
        </p:txBody>
      </p:sp>
      <p:sp>
        <p:nvSpPr>
          <p:cNvPr id="4" name="Slide Number Placeholder 3"/>
          <p:cNvSpPr>
            <a:spLocks noGrp="1"/>
          </p:cNvSpPr>
          <p:nvPr>
            <p:ph type="sldNum" sz="quarter" idx="10"/>
          </p:nvPr>
        </p:nvSpPr>
        <p:spPr/>
        <p:txBody>
          <a:bodyPr/>
          <a:lstStyle/>
          <a:p>
            <a:fld id="{ACA05D6C-B047-724F-ACAE-FE9ADE2F97A5}" type="slidenum">
              <a:rPr lang="en-US" smtClean="0"/>
              <a:t>29</a:t>
            </a:fld>
            <a:endParaRPr lang="en-US"/>
          </a:p>
        </p:txBody>
      </p:sp>
    </p:spTree>
    <p:extLst>
      <p:ext uri="{BB962C8B-B14F-4D97-AF65-F5344CB8AC3E}">
        <p14:creationId xmlns:p14="http://schemas.microsoft.com/office/powerpoint/2010/main" val="2061466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a:t>
            </a:r>
            <a:r>
              <a:rPr lang="en-US" baseline="0" dirty="0"/>
              <a:t> field </a:t>
            </a:r>
            <a:r>
              <a:rPr lang="mr-IN" baseline="0" dirty="0"/>
              <a:t>–</a:t>
            </a:r>
            <a:r>
              <a:rPr lang="en-US" baseline="0" dirty="0"/>
              <a:t> NIH “dictates” what is important</a:t>
            </a:r>
            <a:endParaRPr lang="en-US" dirty="0"/>
          </a:p>
        </p:txBody>
      </p:sp>
      <p:sp>
        <p:nvSpPr>
          <p:cNvPr id="4" name="Slide Number Placeholder 3"/>
          <p:cNvSpPr>
            <a:spLocks noGrp="1"/>
          </p:cNvSpPr>
          <p:nvPr>
            <p:ph type="sldNum" sz="quarter" idx="10"/>
          </p:nvPr>
        </p:nvSpPr>
        <p:spPr/>
        <p:txBody>
          <a:bodyPr/>
          <a:lstStyle/>
          <a:p>
            <a:fld id="{ACA05D6C-B047-724F-ACAE-FE9ADE2F97A5}" type="slidenum">
              <a:rPr lang="en-US" smtClean="0"/>
              <a:t>34</a:t>
            </a:fld>
            <a:endParaRPr lang="en-US"/>
          </a:p>
        </p:txBody>
      </p:sp>
    </p:spTree>
    <p:extLst>
      <p:ext uri="{BB962C8B-B14F-4D97-AF65-F5344CB8AC3E}">
        <p14:creationId xmlns:p14="http://schemas.microsoft.com/office/powerpoint/2010/main" val="247106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322210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70050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87666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72917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77571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494799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605454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Not going to improve without it</a:t>
            </a:r>
          </a:p>
          <a:p>
            <a:endParaRPr lang="en-US" altLang="en-US" dirty="0"/>
          </a:p>
        </p:txBody>
      </p:sp>
    </p:spTree>
    <p:extLst>
      <p:ext uri="{BB962C8B-B14F-4D97-AF65-F5344CB8AC3E}">
        <p14:creationId xmlns:p14="http://schemas.microsoft.com/office/powerpoint/2010/main" val="538362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786916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812961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Being a good collaborator – getting along with others, will pay big dividends</a:t>
            </a:r>
          </a:p>
        </p:txBody>
      </p:sp>
    </p:spTree>
    <p:extLst>
      <p:ext uri="{BB962C8B-B14F-4D97-AF65-F5344CB8AC3E}">
        <p14:creationId xmlns:p14="http://schemas.microsoft.com/office/powerpoint/2010/main" val="2471770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48604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77579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778405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702595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39088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boil down productivity to an outcome?</a:t>
            </a:r>
          </a:p>
          <a:p>
            <a:endParaRPr lang="en-US" dirty="0"/>
          </a:p>
          <a:p>
            <a:r>
              <a:rPr lang="en-US" dirty="0"/>
              <a:t>Demystifies academic productivity</a:t>
            </a:r>
          </a:p>
          <a:p>
            <a:endParaRPr lang="en-US" dirty="0"/>
          </a:p>
        </p:txBody>
      </p:sp>
      <p:sp>
        <p:nvSpPr>
          <p:cNvPr id="4" name="Slide Number Placeholder 3"/>
          <p:cNvSpPr>
            <a:spLocks noGrp="1"/>
          </p:cNvSpPr>
          <p:nvPr>
            <p:ph type="sldNum" sz="quarter" idx="10"/>
          </p:nvPr>
        </p:nvSpPr>
        <p:spPr/>
        <p:txBody>
          <a:bodyPr/>
          <a:lstStyle/>
          <a:p>
            <a:fld id="{ACA05D6C-B047-724F-ACAE-FE9ADE2F97A5}" type="slidenum">
              <a:rPr lang="en-US" smtClean="0"/>
              <a:t>6</a:t>
            </a:fld>
            <a:endParaRPr lang="en-US"/>
          </a:p>
        </p:txBody>
      </p:sp>
    </p:spTree>
    <p:extLst>
      <p:ext uri="{BB962C8B-B14F-4D97-AF65-F5344CB8AC3E}">
        <p14:creationId xmlns:p14="http://schemas.microsoft.com/office/powerpoint/2010/main" val="747557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t>Difficult balancing act - you need to have multiple elements </a:t>
            </a:r>
          </a:p>
        </p:txBody>
      </p:sp>
    </p:spTree>
    <p:extLst>
      <p:ext uri="{BB962C8B-B14F-4D97-AF65-F5344CB8AC3E}">
        <p14:creationId xmlns:p14="http://schemas.microsoft.com/office/powerpoint/2010/main" val="31201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Marathon Mindset – side note</a:t>
            </a:r>
          </a:p>
        </p:txBody>
      </p:sp>
      <p:sp>
        <p:nvSpPr>
          <p:cNvPr id="4" name="Slide Number Placeholder 3"/>
          <p:cNvSpPr>
            <a:spLocks noGrp="1"/>
          </p:cNvSpPr>
          <p:nvPr>
            <p:ph type="sldNum" sz="quarter" idx="10"/>
          </p:nvPr>
        </p:nvSpPr>
        <p:spPr/>
        <p:txBody>
          <a:bodyPr/>
          <a:lstStyle/>
          <a:p>
            <a:fld id="{ACA05D6C-B047-724F-ACAE-FE9ADE2F97A5}" type="slidenum">
              <a:rPr lang="en-US" smtClean="0"/>
              <a:t>63</a:t>
            </a:fld>
            <a:endParaRPr lang="en-US"/>
          </a:p>
        </p:txBody>
      </p:sp>
    </p:spTree>
    <p:extLst>
      <p:ext uri="{BB962C8B-B14F-4D97-AF65-F5344CB8AC3E}">
        <p14:creationId xmlns:p14="http://schemas.microsoft.com/office/powerpoint/2010/main" val="596947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my contributions to science?</a:t>
            </a:r>
          </a:p>
        </p:txBody>
      </p:sp>
      <p:sp>
        <p:nvSpPr>
          <p:cNvPr id="4" name="Slide Number Placeholder 3"/>
          <p:cNvSpPr>
            <a:spLocks noGrp="1"/>
          </p:cNvSpPr>
          <p:nvPr>
            <p:ph type="sldNum" sz="quarter" idx="10"/>
          </p:nvPr>
        </p:nvSpPr>
        <p:spPr/>
        <p:txBody>
          <a:bodyPr/>
          <a:lstStyle/>
          <a:p>
            <a:fld id="{ACA05D6C-B047-724F-ACAE-FE9ADE2F97A5}" type="slidenum">
              <a:rPr lang="en-US" smtClean="0"/>
              <a:t>65</a:t>
            </a:fld>
            <a:endParaRPr lang="en-US"/>
          </a:p>
        </p:txBody>
      </p:sp>
    </p:spTree>
    <p:extLst>
      <p:ext uri="{BB962C8B-B14F-4D97-AF65-F5344CB8AC3E}">
        <p14:creationId xmlns:p14="http://schemas.microsoft.com/office/powerpoint/2010/main" val="961311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55932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in 2005 </a:t>
            </a:r>
            <a:r>
              <a:rPr lang="mr-IN" dirty="0"/>
              <a:t>–</a:t>
            </a:r>
            <a:r>
              <a:rPr lang="en-US" dirty="0"/>
              <a:t> limitations, fields vary dramatically </a:t>
            </a:r>
            <a:r>
              <a:rPr lang="mr-IN" dirty="0"/>
              <a:t>–</a:t>
            </a:r>
            <a:r>
              <a:rPr lang="en-US" dirty="0"/>
              <a:t> medicine holds</a:t>
            </a:r>
            <a:r>
              <a:rPr lang="en-US" baseline="0" dirty="0"/>
              <a:t> a lot of the top</a:t>
            </a:r>
            <a:endParaRPr lang="en-US" dirty="0"/>
          </a:p>
          <a:p>
            <a:endParaRPr lang="en-US" dirty="0"/>
          </a:p>
          <a:p>
            <a:r>
              <a:rPr lang="en-US" dirty="0"/>
              <a:t>Guess</a:t>
            </a:r>
            <a:r>
              <a:rPr lang="en-US" baseline="0" dirty="0"/>
              <a:t> who is the top guy </a:t>
            </a:r>
            <a:r>
              <a:rPr lang="mr-IN" baseline="0" dirty="0"/>
              <a:t>–</a:t>
            </a:r>
            <a:r>
              <a:rPr lang="en-US" baseline="0" dirty="0"/>
              <a:t> Surgeon </a:t>
            </a:r>
            <a:r>
              <a:rPr lang="mr-IN" baseline="0" dirty="0"/>
              <a:t>–</a:t>
            </a:r>
            <a:r>
              <a:rPr lang="en-US" baseline="0" dirty="0"/>
              <a:t> at 276, Kessler epidemiologist - 260</a:t>
            </a:r>
            <a:endParaRPr lang="en-US" dirty="0"/>
          </a:p>
        </p:txBody>
      </p:sp>
      <p:sp>
        <p:nvSpPr>
          <p:cNvPr id="4" name="Slide Number Placeholder 3"/>
          <p:cNvSpPr>
            <a:spLocks noGrp="1"/>
          </p:cNvSpPr>
          <p:nvPr>
            <p:ph type="sldNum" sz="quarter" idx="10"/>
          </p:nvPr>
        </p:nvSpPr>
        <p:spPr/>
        <p:txBody>
          <a:bodyPr/>
          <a:lstStyle/>
          <a:p>
            <a:fld id="{ACA05D6C-B047-724F-ACAE-FE9ADE2F97A5}" type="slidenum">
              <a:rPr lang="en-US" smtClean="0"/>
              <a:t>7</a:t>
            </a:fld>
            <a:endParaRPr lang="en-US"/>
          </a:p>
        </p:txBody>
      </p:sp>
    </p:spTree>
    <p:extLst>
      <p:ext uri="{BB962C8B-B14F-4D97-AF65-F5344CB8AC3E}">
        <p14:creationId xmlns:p14="http://schemas.microsoft.com/office/powerpoint/2010/main" val="22999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the average metrics in your field!</a:t>
            </a:r>
          </a:p>
        </p:txBody>
      </p:sp>
      <p:sp>
        <p:nvSpPr>
          <p:cNvPr id="4" name="Slide Number Placeholder 3"/>
          <p:cNvSpPr>
            <a:spLocks noGrp="1"/>
          </p:cNvSpPr>
          <p:nvPr>
            <p:ph type="sldNum" sz="quarter" idx="10"/>
          </p:nvPr>
        </p:nvSpPr>
        <p:spPr/>
        <p:txBody>
          <a:bodyPr/>
          <a:lstStyle/>
          <a:p>
            <a:fld id="{ACA05D6C-B047-724F-ACAE-FE9ADE2F97A5}" type="slidenum">
              <a:rPr lang="en-US" smtClean="0"/>
              <a:t>8</a:t>
            </a:fld>
            <a:endParaRPr lang="en-US"/>
          </a:p>
        </p:txBody>
      </p:sp>
    </p:spTree>
    <p:extLst>
      <p:ext uri="{BB962C8B-B14F-4D97-AF65-F5344CB8AC3E}">
        <p14:creationId xmlns:p14="http://schemas.microsoft.com/office/powerpoint/2010/main" val="17543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other main outcome of interest?</a:t>
            </a:r>
          </a:p>
        </p:txBody>
      </p:sp>
      <p:sp>
        <p:nvSpPr>
          <p:cNvPr id="4" name="Slide Number Placeholder 3"/>
          <p:cNvSpPr>
            <a:spLocks noGrp="1"/>
          </p:cNvSpPr>
          <p:nvPr>
            <p:ph type="sldNum" sz="quarter" idx="10"/>
          </p:nvPr>
        </p:nvSpPr>
        <p:spPr/>
        <p:txBody>
          <a:bodyPr/>
          <a:lstStyle/>
          <a:p>
            <a:fld id="{ACA05D6C-B047-724F-ACAE-FE9ADE2F97A5}" type="slidenum">
              <a:rPr lang="en-US" smtClean="0"/>
              <a:t>9</a:t>
            </a:fld>
            <a:endParaRPr lang="en-US"/>
          </a:p>
        </p:txBody>
      </p:sp>
    </p:spTree>
    <p:extLst>
      <p:ext uri="{BB962C8B-B14F-4D97-AF65-F5344CB8AC3E}">
        <p14:creationId xmlns:p14="http://schemas.microsoft.com/office/powerpoint/2010/main" val="1999305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grant writing later</a:t>
            </a:r>
          </a:p>
        </p:txBody>
      </p:sp>
      <p:sp>
        <p:nvSpPr>
          <p:cNvPr id="4" name="Slide Number Placeholder 3"/>
          <p:cNvSpPr>
            <a:spLocks noGrp="1"/>
          </p:cNvSpPr>
          <p:nvPr>
            <p:ph type="sldNum" sz="quarter" idx="10"/>
          </p:nvPr>
        </p:nvSpPr>
        <p:spPr/>
        <p:txBody>
          <a:bodyPr/>
          <a:lstStyle/>
          <a:p>
            <a:fld id="{ACA05D6C-B047-724F-ACAE-FE9ADE2F97A5}" type="slidenum">
              <a:rPr lang="en-US" smtClean="0"/>
              <a:t>10</a:t>
            </a:fld>
            <a:endParaRPr lang="en-US"/>
          </a:p>
        </p:txBody>
      </p:sp>
    </p:spTree>
    <p:extLst>
      <p:ext uri="{BB962C8B-B14F-4D97-AF65-F5344CB8AC3E}">
        <p14:creationId xmlns:p14="http://schemas.microsoft.com/office/powerpoint/2010/main" val="419619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 is what we are shooting for Maybe boil down to 3 things</a:t>
            </a:r>
          </a:p>
        </p:txBody>
      </p:sp>
      <p:sp>
        <p:nvSpPr>
          <p:cNvPr id="4" name="Slide Number Placeholder 3"/>
          <p:cNvSpPr>
            <a:spLocks noGrp="1"/>
          </p:cNvSpPr>
          <p:nvPr>
            <p:ph type="sldNum" sz="quarter" idx="10"/>
          </p:nvPr>
        </p:nvSpPr>
        <p:spPr/>
        <p:txBody>
          <a:bodyPr/>
          <a:lstStyle/>
          <a:p>
            <a:fld id="{ACA05D6C-B047-724F-ACAE-FE9ADE2F97A5}" type="slidenum">
              <a:rPr lang="en-US" smtClean="0"/>
              <a:t>11</a:t>
            </a:fld>
            <a:endParaRPr lang="en-US"/>
          </a:p>
        </p:txBody>
      </p:sp>
    </p:spTree>
    <p:extLst>
      <p:ext uri="{BB962C8B-B14F-4D97-AF65-F5344CB8AC3E}">
        <p14:creationId xmlns:p14="http://schemas.microsoft.com/office/powerpoint/2010/main" val="153711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B9A82C-428B-F043-B0D2-1B4DC7E5036D}"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5395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9A82C-428B-F043-B0D2-1B4DC7E5036D}"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55115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9A82C-428B-F043-B0D2-1B4DC7E5036D}"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23293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9A82C-428B-F043-B0D2-1B4DC7E5036D}"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95194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9A82C-428B-F043-B0D2-1B4DC7E5036D}"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38698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B9A82C-428B-F043-B0D2-1B4DC7E5036D}"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4842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B9A82C-428B-F043-B0D2-1B4DC7E5036D}" type="datetimeFigureOut">
              <a:rPr lang="en-US" smtClean="0"/>
              <a:t>7/29/2018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40526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B9A82C-428B-F043-B0D2-1B4DC7E5036D}" type="datetimeFigureOut">
              <a:rPr lang="en-US" smtClean="0"/>
              <a:t>7/29/2018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32185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9A82C-428B-F043-B0D2-1B4DC7E5036D}" type="datetimeFigureOut">
              <a:rPr lang="en-US" smtClean="0"/>
              <a:t>7/29/2018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209541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9A82C-428B-F043-B0D2-1B4DC7E5036D}"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0497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9A82C-428B-F043-B0D2-1B4DC7E5036D}"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D6E5B-286A-CE46-AAA2-66CA529E7B4C}" type="slidenum">
              <a:rPr lang="en-US" smtClean="0"/>
              <a:t>‹#›</a:t>
            </a:fld>
            <a:endParaRPr lang="en-US"/>
          </a:p>
        </p:txBody>
      </p:sp>
    </p:spTree>
    <p:extLst>
      <p:ext uri="{BB962C8B-B14F-4D97-AF65-F5344CB8AC3E}">
        <p14:creationId xmlns:p14="http://schemas.microsoft.com/office/powerpoint/2010/main" val="121732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9A82C-428B-F043-B0D2-1B4DC7E5036D}" type="datetimeFigureOut">
              <a:rPr lang="en-US" smtClean="0"/>
              <a:t>7/29/2018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D6E5B-286A-CE46-AAA2-66CA529E7B4C}" type="slidenum">
              <a:rPr lang="en-US" smtClean="0"/>
              <a:t>‹#›</a:t>
            </a:fld>
            <a:endParaRPr lang="en-US"/>
          </a:p>
        </p:txBody>
      </p:sp>
    </p:spTree>
    <p:extLst>
      <p:ext uri="{BB962C8B-B14F-4D97-AF65-F5344CB8AC3E}">
        <p14:creationId xmlns:p14="http://schemas.microsoft.com/office/powerpoint/2010/main" val="27702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ncbi.nlm.nih.gov/sites/myncbi/1fOTbbMoffEA-/bibliography/47681135/public/?sort=date&amp;direction=ascendin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3943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2A944-E0C7-384B-9DC8-BDC4A7B0B431}"/>
              </a:ext>
            </a:extLst>
          </p:cNvPr>
          <p:cNvSpPr>
            <a:spLocks noGrp="1"/>
          </p:cNvSpPr>
          <p:nvPr>
            <p:ph type="title"/>
          </p:nvPr>
        </p:nvSpPr>
        <p:spPr/>
        <p:txBody>
          <a:bodyPr/>
          <a:lstStyle/>
          <a:p>
            <a:pPr algn="ctr"/>
            <a:r>
              <a:rPr lang="en-US" dirty="0"/>
              <a:t>Grants and the business of academics</a:t>
            </a:r>
          </a:p>
        </p:txBody>
      </p:sp>
      <p:sp>
        <p:nvSpPr>
          <p:cNvPr id="3" name="Content Placeholder 2">
            <a:extLst>
              <a:ext uri="{FF2B5EF4-FFF2-40B4-BE49-F238E27FC236}">
                <a16:creationId xmlns:a16="http://schemas.microsoft.com/office/drawing/2014/main" xmlns="" id="{2C4B4704-F5C9-CF4B-9308-F3C067173AC6}"/>
              </a:ext>
            </a:extLst>
          </p:cNvPr>
          <p:cNvSpPr>
            <a:spLocks noGrp="1"/>
          </p:cNvSpPr>
          <p:nvPr>
            <p:ph idx="1"/>
          </p:nvPr>
        </p:nvSpPr>
        <p:spPr/>
        <p:txBody>
          <a:bodyPr>
            <a:normAutofit lnSpcReduction="10000"/>
          </a:bodyPr>
          <a:lstStyle/>
          <a:p>
            <a:r>
              <a:rPr lang="en-US" dirty="0"/>
              <a:t>Grants allow you to do research</a:t>
            </a:r>
          </a:p>
          <a:p>
            <a:pPr lvl="1"/>
            <a:r>
              <a:rPr lang="en-US" dirty="0"/>
              <a:t>Intra vs Extramural funding</a:t>
            </a:r>
          </a:p>
          <a:p>
            <a:r>
              <a:rPr lang="en-US" dirty="0"/>
              <a:t>Extramural funding via govt agencies (NIH, NSF) and foundations</a:t>
            </a:r>
          </a:p>
          <a:p>
            <a:r>
              <a:rPr lang="en-US" dirty="0"/>
              <a:t>Intramural funding – often available at your university</a:t>
            </a:r>
          </a:p>
          <a:p>
            <a:endParaRPr lang="en-US" dirty="0"/>
          </a:p>
          <a:p>
            <a:r>
              <a:rPr lang="en-US" dirty="0"/>
              <a:t>Size does matter!</a:t>
            </a:r>
          </a:p>
          <a:p>
            <a:r>
              <a:rPr lang="en-US" dirty="0"/>
              <a:t>Universities are businesses </a:t>
            </a:r>
          </a:p>
          <a:p>
            <a:r>
              <a:rPr lang="en-US" dirty="0"/>
              <a:t>Your funding is the other main way Deans/Chairs will value you</a:t>
            </a:r>
          </a:p>
          <a:p>
            <a:r>
              <a:rPr lang="en-US" dirty="0"/>
              <a:t>Getting grants is important/essential for promotion in some fields</a:t>
            </a:r>
          </a:p>
        </p:txBody>
      </p:sp>
    </p:spTree>
    <p:extLst>
      <p:ext uri="{BB962C8B-B14F-4D97-AF65-F5344CB8AC3E}">
        <p14:creationId xmlns:p14="http://schemas.microsoft.com/office/powerpoint/2010/main" val="66625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Productivity: “The Holy Trinity”</a:t>
            </a:r>
          </a:p>
        </p:txBody>
      </p:sp>
      <p:sp>
        <p:nvSpPr>
          <p:cNvPr id="3" name="Content Placeholder 2"/>
          <p:cNvSpPr>
            <a:spLocks noGrp="1"/>
          </p:cNvSpPr>
          <p:nvPr>
            <p:ph idx="1"/>
          </p:nvPr>
        </p:nvSpPr>
        <p:spPr/>
        <p:txBody>
          <a:bodyPr>
            <a:normAutofit/>
          </a:bodyPr>
          <a:lstStyle/>
          <a:p>
            <a:r>
              <a:rPr lang="en-US" sz="3600" dirty="0"/>
              <a:t>Hard Work</a:t>
            </a:r>
          </a:p>
          <a:p>
            <a:endParaRPr lang="en-US" sz="3600" dirty="0"/>
          </a:p>
          <a:p>
            <a:r>
              <a:rPr lang="en-US" sz="3600" dirty="0"/>
              <a:t>Collaborate/Be a Good Collaborator</a:t>
            </a:r>
          </a:p>
          <a:p>
            <a:endParaRPr lang="en-US" sz="3600" dirty="0"/>
          </a:p>
          <a:p>
            <a:r>
              <a:rPr lang="en-US" sz="3600" dirty="0"/>
              <a:t>Focus on Important Ideas (and High Return Ideas)</a:t>
            </a:r>
          </a:p>
        </p:txBody>
      </p:sp>
    </p:spTree>
    <p:extLst>
      <p:ext uri="{BB962C8B-B14F-4D97-AF65-F5344CB8AC3E}">
        <p14:creationId xmlns:p14="http://schemas.microsoft.com/office/powerpoint/2010/main" val="10441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38200" y="524107"/>
            <a:ext cx="10790928" cy="5665237"/>
          </a:xfrm>
          <a:prstGeom prst="rect">
            <a:avLst/>
          </a:prstGeom>
        </p:spPr>
      </p:pic>
    </p:spTree>
    <p:extLst>
      <p:ext uri="{BB962C8B-B14F-4D97-AF65-F5344CB8AC3E}">
        <p14:creationId xmlns:p14="http://schemas.microsoft.com/office/powerpoint/2010/main" val="136836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an “Expert at Writing”</a:t>
            </a:r>
          </a:p>
        </p:txBody>
      </p:sp>
      <p:sp>
        <p:nvSpPr>
          <p:cNvPr id="3" name="Content Placeholder 2"/>
          <p:cNvSpPr>
            <a:spLocks noGrp="1"/>
          </p:cNvSpPr>
          <p:nvPr>
            <p:ph idx="1"/>
          </p:nvPr>
        </p:nvSpPr>
        <p:spPr/>
        <p:txBody>
          <a:bodyPr/>
          <a:lstStyle/>
          <a:p>
            <a:r>
              <a:rPr lang="en-US" dirty="0"/>
              <a:t>10,000 hours </a:t>
            </a:r>
            <a:r>
              <a:rPr lang="mr-IN" dirty="0"/>
              <a:t>–</a:t>
            </a:r>
            <a:r>
              <a:rPr lang="en-US" dirty="0"/>
              <a:t> K. Anders </a:t>
            </a:r>
            <a:r>
              <a:rPr lang="en-US" dirty="0" err="1"/>
              <a:t>Ericcson</a:t>
            </a:r>
            <a:r>
              <a:rPr lang="en-US" dirty="0"/>
              <a:t> (h = 86)</a:t>
            </a:r>
          </a:p>
          <a:p>
            <a:r>
              <a:rPr lang="en-US" dirty="0"/>
              <a:t>Deliberate Practice</a:t>
            </a:r>
          </a:p>
          <a:p>
            <a:pPr lvl="1"/>
            <a:r>
              <a:rPr lang="en-US" dirty="0"/>
              <a:t>Working at your Craft</a:t>
            </a:r>
          </a:p>
          <a:p>
            <a:pPr lvl="1"/>
            <a:r>
              <a:rPr lang="en-US" dirty="0"/>
              <a:t>Applies to Hobbies, Vocations, Sports</a:t>
            </a:r>
          </a:p>
        </p:txBody>
      </p:sp>
      <p:pic>
        <p:nvPicPr>
          <p:cNvPr id="4" name="Picture 3"/>
          <p:cNvPicPr>
            <a:picLocks noChangeAspect="1"/>
          </p:cNvPicPr>
          <p:nvPr/>
        </p:nvPicPr>
        <p:blipFill>
          <a:blip r:embed="rId2"/>
          <a:stretch>
            <a:fillRect/>
          </a:stretch>
        </p:blipFill>
        <p:spPr>
          <a:xfrm>
            <a:off x="7817204" y="89209"/>
            <a:ext cx="4374796" cy="6549401"/>
          </a:xfrm>
          <a:prstGeom prst="rect">
            <a:avLst/>
          </a:prstGeom>
        </p:spPr>
      </p:pic>
    </p:spTree>
    <p:extLst>
      <p:ext uri="{BB962C8B-B14F-4D97-AF65-F5344CB8AC3E}">
        <p14:creationId xmlns:p14="http://schemas.microsoft.com/office/powerpoint/2010/main" val="11419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82AE6D-ACE9-2447-9F20-71F6AFF6B272}"/>
              </a:ext>
            </a:extLst>
          </p:cNvPr>
          <p:cNvSpPr>
            <a:spLocks noGrp="1"/>
          </p:cNvSpPr>
          <p:nvPr>
            <p:ph type="title"/>
          </p:nvPr>
        </p:nvSpPr>
        <p:spPr/>
        <p:txBody>
          <a:bodyPr/>
          <a:lstStyle/>
          <a:p>
            <a:r>
              <a:rPr lang="en-US" dirty="0"/>
              <a:t>Deliberate Practice</a:t>
            </a:r>
          </a:p>
        </p:txBody>
      </p:sp>
      <p:sp>
        <p:nvSpPr>
          <p:cNvPr id="3" name="Content Placeholder 2">
            <a:extLst>
              <a:ext uri="{FF2B5EF4-FFF2-40B4-BE49-F238E27FC236}">
                <a16:creationId xmlns:a16="http://schemas.microsoft.com/office/drawing/2014/main" xmlns="" id="{97CC7C0A-39C8-9E4F-AD25-9D8C46938A6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B8698E64-773F-5A48-B925-518195AC562B}"/>
              </a:ext>
            </a:extLst>
          </p:cNvPr>
          <p:cNvPicPr>
            <a:picLocks noChangeAspect="1"/>
          </p:cNvPicPr>
          <p:nvPr/>
        </p:nvPicPr>
        <p:blipFill>
          <a:blip r:embed="rId3"/>
          <a:stretch>
            <a:fillRect/>
          </a:stretch>
        </p:blipFill>
        <p:spPr>
          <a:xfrm>
            <a:off x="2286000" y="1825625"/>
            <a:ext cx="7620000" cy="4000500"/>
          </a:xfrm>
          <a:prstGeom prst="rect">
            <a:avLst/>
          </a:prstGeom>
        </p:spPr>
      </p:pic>
    </p:spTree>
    <p:extLst>
      <p:ext uri="{BB962C8B-B14F-4D97-AF65-F5344CB8AC3E}">
        <p14:creationId xmlns:p14="http://schemas.microsoft.com/office/powerpoint/2010/main" val="2572436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5211796" y="-31595"/>
            <a:ext cx="602770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4000" dirty="0"/>
              <a:t>London “laughed at what he called the tomfoolery of waiting for inspiration to come.  He doesn’t believe there is any such thing as inspiration.  It is plain work, and the only way to do it is to go ahead and do it.”</a:t>
            </a:r>
          </a:p>
          <a:p>
            <a:pPr lvl="2" eaLnBrk="1" hangingPunct="1"/>
            <a:r>
              <a:rPr lang="en-US" altLang="en-US" sz="3200" dirty="0"/>
              <a:t>From the biography of Jack London</a:t>
            </a:r>
          </a:p>
          <a:p>
            <a:pPr eaLnBrk="1" hangingPunct="1"/>
            <a:endParaRPr lang="en-US" altLang="en-US" sz="3600" dirty="0"/>
          </a:p>
          <a:p>
            <a:pPr eaLnBrk="1" hangingPunct="1"/>
            <a:endParaRPr lang="en-US" altLang="en-US" sz="4000" dirty="0"/>
          </a:p>
        </p:txBody>
      </p:sp>
      <p:pic>
        <p:nvPicPr>
          <p:cNvPr id="2" name="Picture 1"/>
          <p:cNvPicPr>
            <a:picLocks noChangeAspect="1"/>
          </p:cNvPicPr>
          <p:nvPr/>
        </p:nvPicPr>
        <p:blipFill>
          <a:blip r:embed="rId3"/>
          <a:stretch>
            <a:fillRect/>
          </a:stretch>
        </p:blipFill>
        <p:spPr>
          <a:xfrm>
            <a:off x="0" y="0"/>
            <a:ext cx="5211796" cy="6858000"/>
          </a:xfrm>
          <a:prstGeom prst="rect">
            <a:avLst/>
          </a:prstGeom>
        </p:spPr>
      </p:pic>
      <p:sp>
        <p:nvSpPr>
          <p:cNvPr id="4" name="Title 3">
            <a:extLst>
              <a:ext uri="{FF2B5EF4-FFF2-40B4-BE49-F238E27FC236}">
                <a16:creationId xmlns:a16="http://schemas.microsoft.com/office/drawing/2014/main" xmlns="" id="{6E7E8DC7-3267-2346-B79E-5A538BC7F0A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521783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endParaRPr lang="en-US" altLang="en-US" dirty="0"/>
          </a:p>
        </p:txBody>
      </p:sp>
      <p:sp>
        <p:nvSpPr>
          <p:cNvPr id="48130" name="Rectangle 3"/>
          <p:cNvSpPr>
            <a:spLocks noChangeArrowheads="1"/>
          </p:cNvSpPr>
          <p:nvPr/>
        </p:nvSpPr>
        <p:spPr bwMode="auto">
          <a:xfrm>
            <a:off x="7086600" y="1038922"/>
            <a:ext cx="429229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3600" dirty="0"/>
              <a:t> Raymond Chandler sat down at his desk daily and concentrated hard on the work and would do so even if he didn’t write anything.</a:t>
            </a:r>
          </a:p>
          <a:p>
            <a:pPr lvl="2" eaLnBrk="1" hangingPunct="1">
              <a:buFontTx/>
              <a:buNone/>
            </a:pPr>
            <a:endParaRPr lang="en-US" altLang="en-US" sz="3200" dirty="0"/>
          </a:p>
          <a:p>
            <a:pPr eaLnBrk="1" hangingPunct="1"/>
            <a:endParaRPr lang="en-US" altLang="en-US" sz="3600" dirty="0"/>
          </a:p>
          <a:p>
            <a:pPr eaLnBrk="1" hangingPunct="1"/>
            <a:endParaRPr lang="en-US" altLang="en-US" sz="4000" dirty="0"/>
          </a:p>
        </p:txBody>
      </p:sp>
      <p:pic>
        <p:nvPicPr>
          <p:cNvPr id="2" name="Picture 1"/>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9392944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endParaRPr lang="en-US" altLang="en-US" dirty="0"/>
          </a:p>
        </p:txBody>
      </p:sp>
      <p:sp>
        <p:nvSpPr>
          <p:cNvPr id="46082" name="Rectangle 3"/>
          <p:cNvSpPr>
            <a:spLocks noChangeArrowheads="1"/>
          </p:cNvSpPr>
          <p:nvPr/>
        </p:nvSpPr>
        <p:spPr bwMode="auto">
          <a:xfrm>
            <a:off x="140319" y="169127"/>
            <a:ext cx="563601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4000" dirty="0"/>
              <a:t> </a:t>
            </a:r>
            <a:r>
              <a:rPr lang="en-US" altLang="en-US" sz="5400" dirty="0"/>
              <a:t>Flannery O’Connor put in two hours per day at the typewriter, </a:t>
            </a:r>
            <a:r>
              <a:rPr lang="en-US" altLang="en-US" sz="5400" i="1" dirty="0"/>
              <a:t>even after receiving the sacrament of the dying</a:t>
            </a:r>
            <a:r>
              <a:rPr lang="en-US" altLang="en-US" sz="5400" dirty="0"/>
              <a:t>.</a:t>
            </a:r>
          </a:p>
          <a:p>
            <a:pPr lvl="2" eaLnBrk="1" hangingPunct="1">
              <a:buFontTx/>
              <a:buNone/>
            </a:pPr>
            <a:endParaRPr lang="en-US" altLang="en-US" sz="3200" dirty="0"/>
          </a:p>
          <a:p>
            <a:pPr eaLnBrk="1" hangingPunct="1"/>
            <a:endParaRPr lang="en-US" altLang="en-US" sz="3600" dirty="0"/>
          </a:p>
          <a:p>
            <a:pPr eaLnBrk="1" hangingPunct="1"/>
            <a:endParaRPr lang="en-US" altLang="en-US" sz="4000" dirty="0"/>
          </a:p>
        </p:txBody>
      </p:sp>
      <p:pic>
        <p:nvPicPr>
          <p:cNvPr id="2" name="Picture 1"/>
          <p:cNvPicPr>
            <a:picLocks noChangeAspect="1"/>
          </p:cNvPicPr>
          <p:nvPr/>
        </p:nvPicPr>
        <p:blipFill>
          <a:blip r:embed="rId3"/>
          <a:stretch>
            <a:fillRect/>
          </a:stretch>
        </p:blipFill>
        <p:spPr>
          <a:xfrm>
            <a:off x="5776330" y="315020"/>
            <a:ext cx="7802137" cy="5851603"/>
          </a:xfrm>
          <a:prstGeom prst="rect">
            <a:avLst/>
          </a:prstGeom>
        </p:spPr>
      </p:pic>
    </p:spTree>
    <p:extLst>
      <p:ext uri="{BB962C8B-B14F-4D97-AF65-F5344CB8AC3E}">
        <p14:creationId xmlns:p14="http://schemas.microsoft.com/office/powerpoint/2010/main" val="13447700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13" y="167417"/>
            <a:ext cx="10515600" cy="1325563"/>
          </a:xfrm>
        </p:spPr>
        <p:txBody>
          <a:bodyPr/>
          <a:lstStyle/>
          <a:p>
            <a:pPr algn="ctr"/>
            <a:r>
              <a:rPr lang="en-US" dirty="0"/>
              <a:t>Getting 10,000 </a:t>
            </a:r>
            <a:r>
              <a:rPr lang="mr-IN" dirty="0"/>
              <a:t>–</a:t>
            </a:r>
            <a:r>
              <a:rPr lang="en-US" dirty="0"/>
              <a:t> you do the math</a:t>
            </a:r>
          </a:p>
        </p:txBody>
      </p:sp>
      <p:sp>
        <p:nvSpPr>
          <p:cNvPr id="3" name="Content Placeholder 2"/>
          <p:cNvSpPr>
            <a:spLocks noGrp="1"/>
          </p:cNvSpPr>
          <p:nvPr>
            <p:ph idx="1"/>
          </p:nvPr>
        </p:nvSpPr>
        <p:spPr>
          <a:xfrm>
            <a:off x="3779108" y="1690688"/>
            <a:ext cx="6822989" cy="4351338"/>
          </a:xfrm>
        </p:spPr>
        <p:txBody>
          <a:bodyPr>
            <a:noAutofit/>
          </a:bodyPr>
          <a:lstStyle/>
          <a:p>
            <a:r>
              <a:rPr lang="en-US" sz="3200" dirty="0"/>
              <a:t>Write 1 hour a day</a:t>
            </a:r>
          </a:p>
          <a:p>
            <a:pPr lvl="1"/>
            <a:r>
              <a:rPr lang="en-US" sz="3200" dirty="0"/>
              <a:t>350 </a:t>
            </a:r>
            <a:r>
              <a:rPr lang="mr-IN" sz="3200" dirty="0"/>
              <a:t>–</a:t>
            </a:r>
            <a:r>
              <a:rPr lang="en-US" sz="3200" dirty="0"/>
              <a:t> 1 year</a:t>
            </a:r>
          </a:p>
          <a:p>
            <a:pPr lvl="1"/>
            <a:r>
              <a:rPr lang="en-US" sz="3200" b="1" dirty="0"/>
              <a:t>8750</a:t>
            </a:r>
            <a:r>
              <a:rPr lang="mr-IN" sz="3200" b="1" dirty="0"/>
              <a:t>–</a:t>
            </a:r>
            <a:r>
              <a:rPr lang="en-US" sz="3200" b="1" dirty="0"/>
              <a:t> 25 years!</a:t>
            </a:r>
          </a:p>
          <a:p>
            <a:r>
              <a:rPr lang="en-US" sz="3200" dirty="0"/>
              <a:t>Write 2 hours a day </a:t>
            </a:r>
          </a:p>
          <a:p>
            <a:pPr lvl="1"/>
            <a:r>
              <a:rPr lang="en-US" sz="3200" dirty="0"/>
              <a:t>750 </a:t>
            </a:r>
            <a:r>
              <a:rPr lang="mr-IN" sz="3200" dirty="0"/>
              <a:t>–</a:t>
            </a:r>
            <a:r>
              <a:rPr lang="en-US" sz="3200" dirty="0"/>
              <a:t> 1 year</a:t>
            </a:r>
          </a:p>
          <a:p>
            <a:pPr lvl="1"/>
            <a:r>
              <a:rPr lang="en-US" sz="3200" b="1" dirty="0"/>
              <a:t>10000 </a:t>
            </a:r>
            <a:r>
              <a:rPr lang="mr-IN" sz="3200" b="1" dirty="0"/>
              <a:t>–</a:t>
            </a:r>
            <a:r>
              <a:rPr lang="en-US" sz="3200" b="1" dirty="0"/>
              <a:t> 13 years</a:t>
            </a:r>
          </a:p>
          <a:p>
            <a:r>
              <a:rPr lang="en-US" sz="3200" dirty="0"/>
              <a:t>Write 3 hours a day</a:t>
            </a:r>
          </a:p>
          <a:p>
            <a:pPr lvl="1"/>
            <a:r>
              <a:rPr lang="en-US" sz="3200" dirty="0"/>
              <a:t>1000 </a:t>
            </a:r>
            <a:r>
              <a:rPr lang="mr-IN" sz="3200" dirty="0"/>
              <a:t>–</a:t>
            </a:r>
            <a:r>
              <a:rPr lang="en-US" sz="3200" dirty="0"/>
              <a:t> 1 year</a:t>
            </a:r>
          </a:p>
          <a:p>
            <a:pPr lvl="1"/>
            <a:r>
              <a:rPr lang="en-US" sz="3200" b="1" dirty="0"/>
              <a:t>10,000 </a:t>
            </a:r>
            <a:r>
              <a:rPr lang="mr-IN" sz="3200" b="1" dirty="0"/>
              <a:t>–</a:t>
            </a:r>
            <a:r>
              <a:rPr lang="en-US" sz="3200" b="1" dirty="0"/>
              <a:t> 10 years</a:t>
            </a:r>
          </a:p>
        </p:txBody>
      </p:sp>
    </p:spTree>
    <p:extLst>
      <p:ext uri="{BB962C8B-B14F-4D97-AF65-F5344CB8AC3E}">
        <p14:creationId xmlns:p14="http://schemas.microsoft.com/office/powerpoint/2010/main" val="19647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do you get your 10,000?</a:t>
            </a:r>
          </a:p>
        </p:txBody>
      </p:sp>
      <p:sp>
        <p:nvSpPr>
          <p:cNvPr id="3" name="Content Placeholder 2"/>
          <p:cNvSpPr>
            <a:spLocks noGrp="1"/>
          </p:cNvSpPr>
          <p:nvPr>
            <p:ph idx="1"/>
          </p:nvPr>
        </p:nvSpPr>
        <p:spPr/>
        <p:txBody>
          <a:bodyPr>
            <a:normAutofit/>
          </a:bodyPr>
          <a:lstStyle/>
          <a:p>
            <a:r>
              <a:rPr lang="en-US" sz="3200" dirty="0"/>
              <a:t>Schedule in your writing (like you might a class)</a:t>
            </a:r>
          </a:p>
          <a:p>
            <a:r>
              <a:rPr lang="en-US" sz="3200" dirty="0"/>
              <a:t>Make it a top priority (or THE top priority)</a:t>
            </a:r>
          </a:p>
          <a:p>
            <a:r>
              <a:rPr lang="en-US" sz="3200" dirty="0"/>
              <a:t>Do it first thing every day (or whenever you are most productive)</a:t>
            </a:r>
          </a:p>
          <a:p>
            <a:r>
              <a:rPr lang="en-US" sz="3200" dirty="0"/>
              <a:t>Do it every day for at least 1 hour</a:t>
            </a:r>
          </a:p>
        </p:txBody>
      </p:sp>
    </p:spTree>
    <p:extLst>
      <p:ext uri="{BB962C8B-B14F-4D97-AF65-F5344CB8AC3E}">
        <p14:creationId xmlns:p14="http://schemas.microsoft.com/office/powerpoint/2010/main" val="210830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438526" y="762000"/>
            <a:ext cx="7800975" cy="2116138"/>
          </a:xfrm>
        </p:spPr>
        <p:txBody>
          <a:bodyPr>
            <a:normAutofit fontScale="90000"/>
          </a:bodyPr>
          <a:lstStyle/>
          <a:p>
            <a:pPr algn="ctr" eaLnBrk="1" hangingPunct="1"/>
            <a:r>
              <a:rPr lang="en-US" altLang="en-US" dirty="0"/>
              <a:t>  </a:t>
            </a:r>
            <a:r>
              <a:rPr lang="en-US" altLang="en-US" sz="4800" dirty="0">
                <a:latin typeface="Arial" charset="0"/>
                <a:ea typeface="Arial" charset="0"/>
                <a:cs typeface="Arial" charset="0"/>
              </a:rPr>
              <a:t>On Being a Productive Writer (Grad Student, Professor)</a:t>
            </a:r>
          </a:p>
        </p:txBody>
      </p:sp>
      <p:sp>
        <p:nvSpPr>
          <p:cNvPr id="15362" name="Rectangle 3"/>
          <p:cNvSpPr>
            <a:spLocks noGrp="1" noChangeArrowheads="1"/>
          </p:cNvSpPr>
          <p:nvPr>
            <p:ph type="subTitle" idx="1"/>
          </p:nvPr>
        </p:nvSpPr>
        <p:spPr>
          <a:xfrm>
            <a:off x="3429000" y="3352800"/>
            <a:ext cx="7962900" cy="2971800"/>
          </a:xfrm>
        </p:spPr>
        <p:txBody>
          <a:bodyPr/>
          <a:lstStyle/>
          <a:p>
            <a:pPr algn="ctr" eaLnBrk="1" hangingPunct="1">
              <a:lnSpc>
                <a:spcPct val="80000"/>
              </a:lnSpc>
              <a:buFont typeface="Symbol" charset="2"/>
              <a:buNone/>
            </a:pPr>
            <a:r>
              <a:rPr lang="en-US" altLang="en-US" dirty="0">
                <a:latin typeface="Arial" charset="0"/>
                <a:ea typeface="Arial" charset="0"/>
                <a:cs typeface="Arial" charset="0"/>
              </a:rPr>
              <a:t>Norman B. Schmidt, Ph.D.</a:t>
            </a:r>
          </a:p>
          <a:p>
            <a:pPr algn="ctr" eaLnBrk="1" hangingPunct="1">
              <a:lnSpc>
                <a:spcPct val="80000"/>
              </a:lnSpc>
              <a:buFont typeface="Symbol" charset="2"/>
              <a:buNone/>
            </a:pPr>
            <a:r>
              <a:rPr lang="en-US" altLang="en-US" dirty="0">
                <a:latin typeface="Arial" charset="0"/>
                <a:ea typeface="Arial" charset="0"/>
                <a:cs typeface="Arial" charset="0"/>
              </a:rPr>
              <a:t>Distinguished Research Professor</a:t>
            </a:r>
          </a:p>
          <a:p>
            <a:pPr algn="ctr" eaLnBrk="1" hangingPunct="1">
              <a:lnSpc>
                <a:spcPct val="80000"/>
              </a:lnSpc>
              <a:buFont typeface="Symbol" charset="2"/>
              <a:buNone/>
            </a:pPr>
            <a:r>
              <a:rPr lang="en-US" altLang="en-US" dirty="0">
                <a:latin typeface="Arial" charset="0"/>
                <a:ea typeface="Arial" charset="0"/>
                <a:cs typeface="Arial" charset="0"/>
              </a:rPr>
              <a:t>Department of Psychology</a:t>
            </a:r>
          </a:p>
          <a:p>
            <a:pPr algn="ctr" eaLnBrk="1" hangingPunct="1">
              <a:lnSpc>
                <a:spcPct val="80000"/>
              </a:lnSpc>
              <a:buFont typeface="Symbol" charset="2"/>
              <a:buNone/>
            </a:pPr>
            <a:r>
              <a:rPr lang="en-US" altLang="en-US" dirty="0">
                <a:latin typeface="Arial" charset="0"/>
                <a:ea typeface="Arial" charset="0"/>
                <a:cs typeface="Arial" charset="0"/>
              </a:rPr>
              <a:t>Florida State University</a:t>
            </a:r>
          </a:p>
          <a:p>
            <a:pPr algn="ctr" eaLnBrk="1" hangingPunct="1">
              <a:lnSpc>
                <a:spcPct val="80000"/>
              </a:lnSpc>
              <a:buFont typeface="Symbol" charset="2"/>
              <a:buNone/>
            </a:pPr>
            <a:r>
              <a:rPr lang="en-US" altLang="en-US" i="1" dirty="0" err="1">
                <a:latin typeface="Arial" charset="0"/>
                <a:ea typeface="Arial" charset="0"/>
                <a:cs typeface="Arial" charset="0"/>
              </a:rPr>
              <a:t>schmidt@psy.fsu.edu</a:t>
            </a:r>
            <a:endParaRPr lang="en-US" altLang="en-US" i="1" dirty="0">
              <a:latin typeface="Arial" charset="0"/>
              <a:ea typeface="Arial" charset="0"/>
              <a:cs typeface="Arial" charset="0"/>
            </a:endParaRPr>
          </a:p>
        </p:txBody>
      </p:sp>
      <p:pic>
        <p:nvPicPr>
          <p:cNvPr id="15363" name="Picture 4" descr="Seal_1851_Color_d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00200"/>
            <a:ext cx="2571750" cy="228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3009900" y="3886200"/>
            <a:ext cx="514350" cy="2971800"/>
          </a:xfrm>
          <a:prstGeom prst="rect">
            <a:avLst/>
          </a:prstGeom>
          <a:gradFill rotWithShape="0">
            <a:gsLst>
              <a:gs pos="0">
                <a:srgbClr val="EDB20B"/>
              </a:gs>
              <a:gs pos="100000">
                <a:schemeClr val="bg2"/>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ClrTx/>
              <a:buSzTx/>
              <a:buFontTx/>
              <a:buNone/>
            </a:pPr>
            <a:endParaRPr lang="en-US" altLang="en-US" sz="2400"/>
          </a:p>
        </p:txBody>
      </p:sp>
      <p:sp>
        <p:nvSpPr>
          <p:cNvPr id="15365" name="Rectangle 6"/>
          <p:cNvSpPr>
            <a:spLocks noChangeArrowheads="1"/>
          </p:cNvSpPr>
          <p:nvPr/>
        </p:nvSpPr>
        <p:spPr bwMode="auto">
          <a:xfrm>
            <a:off x="3009900" y="0"/>
            <a:ext cx="514350" cy="1600200"/>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940272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C31B97-A33F-4949-9F75-877D6714E93A}"/>
              </a:ext>
            </a:extLst>
          </p:cNvPr>
          <p:cNvSpPr>
            <a:spLocks noGrp="1"/>
          </p:cNvSpPr>
          <p:nvPr>
            <p:ph type="title"/>
          </p:nvPr>
        </p:nvSpPr>
        <p:spPr>
          <a:xfrm>
            <a:off x="838200" y="2148205"/>
            <a:ext cx="10515600" cy="1325563"/>
          </a:xfrm>
        </p:spPr>
        <p:txBody>
          <a:bodyPr/>
          <a:lstStyle/>
          <a:p>
            <a:pPr algn="ctr"/>
            <a:r>
              <a:rPr lang="en-US" dirty="0"/>
              <a:t>Set a Daily, Weekly, Monthly Writing Goal</a:t>
            </a:r>
          </a:p>
        </p:txBody>
      </p:sp>
    </p:spTree>
    <p:extLst>
      <p:ext uri="{BB962C8B-B14F-4D97-AF65-F5344CB8AC3E}">
        <p14:creationId xmlns:p14="http://schemas.microsoft.com/office/powerpoint/2010/main" val="231341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838200" y="365125"/>
            <a:ext cx="10515600" cy="686435"/>
          </a:xfrm>
          <a:noFill/>
        </p:spPr>
        <p:txBody>
          <a:bodyPr vert="horz" lIns="90488" tIns="44450" rIns="90488" bIns="44450" rtlCol="0" anchor="b">
            <a:normAutofit fontScale="90000"/>
          </a:bodyPr>
          <a:lstStyle/>
          <a:p>
            <a:pPr eaLnBrk="1" hangingPunct="1"/>
            <a:r>
              <a:rPr lang="en-US" altLang="en-US" dirty="0"/>
              <a:t>Daily Writing Goals</a:t>
            </a:r>
          </a:p>
        </p:txBody>
      </p:sp>
      <p:sp>
        <p:nvSpPr>
          <p:cNvPr id="68610" name="Rectangle 3"/>
          <p:cNvSpPr>
            <a:spLocks noGrp="1" noChangeArrowheads="1"/>
          </p:cNvSpPr>
          <p:nvPr>
            <p:ph type="body" idx="1"/>
          </p:nvPr>
        </p:nvSpPr>
        <p:spPr>
          <a:xfrm>
            <a:off x="838200" y="1291591"/>
            <a:ext cx="10515600" cy="3417570"/>
          </a:xfrm>
          <a:noFill/>
        </p:spPr>
        <p:txBody>
          <a:bodyPr vert="horz" lIns="90488" tIns="44450" rIns="90488" bIns="44450" rtlCol="0">
            <a:normAutofit lnSpcReduction="10000"/>
          </a:bodyPr>
          <a:lstStyle/>
          <a:p>
            <a:pPr eaLnBrk="1" hangingPunct="1">
              <a:lnSpc>
                <a:spcPct val="90000"/>
              </a:lnSpc>
            </a:pPr>
            <a:r>
              <a:rPr lang="en-US" altLang="en-US" sz="3600" dirty="0"/>
              <a:t>Make it an Achievable Goal</a:t>
            </a:r>
          </a:p>
          <a:p>
            <a:pPr eaLnBrk="1" hangingPunct="1">
              <a:lnSpc>
                <a:spcPct val="90000"/>
              </a:lnSpc>
            </a:pPr>
            <a:r>
              <a:rPr lang="en-US" altLang="en-US" sz="3600" dirty="0"/>
              <a:t>Make it Concrete </a:t>
            </a:r>
          </a:p>
          <a:p>
            <a:pPr lvl="1"/>
            <a:r>
              <a:rPr lang="en-US" altLang="en-US" sz="3200" dirty="0"/>
              <a:t>15 mins per session </a:t>
            </a:r>
          </a:p>
          <a:p>
            <a:pPr lvl="1"/>
            <a:r>
              <a:rPr lang="en-US" altLang="en-US" sz="3200" dirty="0"/>
              <a:t>200 words </a:t>
            </a:r>
          </a:p>
          <a:p>
            <a:pPr lvl="1"/>
            <a:r>
              <a:rPr lang="en-US" altLang="en-US" sz="3200" dirty="0"/>
              <a:t>1 “really good” sentence </a:t>
            </a:r>
          </a:p>
          <a:p>
            <a:pPr lvl="1"/>
            <a:endParaRPr lang="en-US" altLang="en-US" sz="3200" dirty="0"/>
          </a:p>
          <a:p>
            <a:pPr lvl="1"/>
            <a:r>
              <a:rPr lang="en-US" altLang="en-US" sz="3200" dirty="0"/>
              <a:t>Experiment with what works best for you</a:t>
            </a:r>
          </a:p>
        </p:txBody>
      </p:sp>
      <p:sp>
        <p:nvSpPr>
          <p:cNvPr id="2" name="TextBox 1">
            <a:extLst>
              <a:ext uri="{FF2B5EF4-FFF2-40B4-BE49-F238E27FC236}">
                <a16:creationId xmlns:a16="http://schemas.microsoft.com/office/drawing/2014/main" xmlns="" id="{08E2F3F1-3B44-4B40-828F-7AD6EBCAA0FA}"/>
              </a:ext>
            </a:extLst>
          </p:cNvPr>
          <p:cNvSpPr txBox="1"/>
          <p:nvPr/>
        </p:nvSpPr>
        <p:spPr>
          <a:xfrm>
            <a:off x="117388" y="5302286"/>
            <a:ext cx="11750041" cy="1200329"/>
          </a:xfrm>
          <a:prstGeom prst="rect">
            <a:avLst/>
          </a:prstGeom>
          <a:noFill/>
        </p:spPr>
        <p:txBody>
          <a:bodyPr wrap="square" rtlCol="0">
            <a:spAutoFit/>
          </a:bodyPr>
          <a:lstStyle/>
          <a:p>
            <a:r>
              <a:rPr lang="en-US" altLang="en-US" sz="2400" dirty="0"/>
              <a:t>Hemingway from </a:t>
            </a:r>
            <a:r>
              <a:rPr lang="en-US" altLang="en-US" sz="2400" i="1" dirty="0"/>
              <a:t>A Moveable Feast</a:t>
            </a:r>
            <a:r>
              <a:rPr lang="en-US" altLang="en-US" sz="2400" dirty="0"/>
              <a:t>: ‘“Do not worry.  You have always written before and you will write now.  All you have to do is write one true sentence.’ So finally I would write one true sentence, and then go on from there.”</a:t>
            </a:r>
          </a:p>
        </p:txBody>
      </p:sp>
    </p:spTree>
    <p:extLst>
      <p:ext uri="{BB962C8B-B14F-4D97-AF65-F5344CB8AC3E}">
        <p14:creationId xmlns:p14="http://schemas.microsoft.com/office/powerpoint/2010/main" val="1692950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6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6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Reward Yourself</a:t>
            </a:r>
          </a:p>
        </p:txBody>
      </p:sp>
      <p:sp>
        <p:nvSpPr>
          <p:cNvPr id="72706" name="Rectangle 3"/>
          <p:cNvSpPr>
            <a:spLocks noGrp="1" noChangeArrowheads="1"/>
          </p:cNvSpPr>
          <p:nvPr>
            <p:ph type="body" idx="1"/>
          </p:nvPr>
        </p:nvSpPr>
        <p:spPr>
          <a:xfrm>
            <a:off x="1285103" y="1828800"/>
            <a:ext cx="9459097" cy="4648200"/>
          </a:xfrm>
          <a:noFill/>
        </p:spPr>
        <p:txBody>
          <a:bodyPr vert="horz" lIns="90488" tIns="44450" rIns="90488" bIns="44450" rtlCol="0">
            <a:normAutofit/>
          </a:bodyPr>
          <a:lstStyle/>
          <a:p>
            <a:pPr eaLnBrk="1" hangingPunct="1"/>
            <a:r>
              <a:rPr lang="en-US" altLang="en-US" sz="4000" dirty="0"/>
              <a:t>“Pay yourself first” - prioritize daily writing, … just write, some will be pennies, some will be gold, you never know which is which beforehand though...” </a:t>
            </a:r>
          </a:p>
          <a:p>
            <a:pPr eaLnBrk="1" hangingPunct="1"/>
            <a:r>
              <a:rPr lang="en-US" altLang="en-US" sz="4000" dirty="0"/>
              <a:t>Walker Percy; poet laureate from Nebraska.</a:t>
            </a:r>
          </a:p>
        </p:txBody>
      </p:sp>
    </p:spTree>
    <p:extLst>
      <p:ext uri="{BB962C8B-B14F-4D97-AF65-F5344CB8AC3E}">
        <p14:creationId xmlns:p14="http://schemas.microsoft.com/office/powerpoint/2010/main" val="12726833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“Setting the Table”</a:t>
            </a:r>
          </a:p>
        </p:txBody>
      </p:sp>
      <p:sp>
        <p:nvSpPr>
          <p:cNvPr id="74754" name="Rectangle 3"/>
          <p:cNvSpPr>
            <a:spLocks noGrp="1" noChangeArrowheads="1"/>
          </p:cNvSpPr>
          <p:nvPr>
            <p:ph type="body" idx="1"/>
          </p:nvPr>
        </p:nvSpPr>
        <p:spPr>
          <a:xfrm>
            <a:off x="1245870" y="1828800"/>
            <a:ext cx="9498330" cy="4648200"/>
          </a:xfrm>
          <a:noFill/>
        </p:spPr>
        <p:txBody>
          <a:bodyPr vert="horz" lIns="90488" tIns="44450" rIns="90488" bIns="44450" rtlCol="0">
            <a:normAutofit/>
          </a:bodyPr>
          <a:lstStyle/>
          <a:p>
            <a:pPr marL="0" indent="0" eaLnBrk="1" hangingPunct="1">
              <a:buNone/>
            </a:pPr>
            <a:r>
              <a:rPr lang="en-US" altLang="en-US" sz="3600" dirty="0"/>
              <a:t>“Sometimes I run fast when I feel like it, but if I increase the pace I shorten the amount of time I run, the point being to </a:t>
            </a:r>
            <a:r>
              <a:rPr lang="en-US" altLang="en-US" sz="3600" b="1" dirty="0"/>
              <a:t>let the exhilaration I feel at the end of each run carry over to the next day</a:t>
            </a:r>
            <a:r>
              <a:rPr lang="en-US" altLang="en-US" sz="3600" dirty="0"/>
              <a:t>.”  </a:t>
            </a:r>
          </a:p>
          <a:p>
            <a:pPr eaLnBrk="1" hangingPunct="1"/>
            <a:endParaRPr lang="en-US" altLang="en-US" sz="4000" dirty="0"/>
          </a:p>
          <a:p>
            <a:pPr marL="0" indent="0">
              <a:buNone/>
            </a:pPr>
            <a:r>
              <a:rPr lang="en-US" altLang="en-US" sz="3200" dirty="0"/>
              <a:t>Haruki Murakami from </a:t>
            </a:r>
            <a:r>
              <a:rPr lang="en-US" altLang="en-US" sz="3200" i="1" dirty="0"/>
              <a:t>What I Talk About When I Talk About Running</a:t>
            </a:r>
            <a:endParaRPr lang="en-US" altLang="en-US" sz="3200" dirty="0"/>
          </a:p>
        </p:txBody>
      </p:sp>
    </p:spTree>
    <p:extLst>
      <p:ext uri="{BB962C8B-B14F-4D97-AF65-F5344CB8AC3E}">
        <p14:creationId xmlns:p14="http://schemas.microsoft.com/office/powerpoint/2010/main" val="1096059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“Setting the Table”</a:t>
            </a:r>
          </a:p>
        </p:txBody>
      </p:sp>
      <p:sp>
        <p:nvSpPr>
          <p:cNvPr id="76802" name="Rectangle 3"/>
          <p:cNvSpPr>
            <a:spLocks noGrp="1" noChangeArrowheads="1"/>
          </p:cNvSpPr>
          <p:nvPr>
            <p:ph type="body" idx="1"/>
          </p:nvPr>
        </p:nvSpPr>
        <p:spPr>
          <a:xfrm>
            <a:off x="1543050" y="1828800"/>
            <a:ext cx="9201150" cy="4648200"/>
          </a:xfrm>
          <a:noFill/>
        </p:spPr>
        <p:txBody>
          <a:bodyPr vert="horz" lIns="90488" tIns="44450" rIns="90488" bIns="44450" rtlCol="0">
            <a:normAutofit/>
          </a:bodyPr>
          <a:lstStyle/>
          <a:p>
            <a:pPr eaLnBrk="1" hangingPunct="1">
              <a:lnSpc>
                <a:spcPct val="80000"/>
              </a:lnSpc>
              <a:buFont typeface="Symbol" charset="2"/>
              <a:buNone/>
            </a:pPr>
            <a:r>
              <a:rPr lang="en-US" altLang="en-US" dirty="0"/>
              <a:t>	</a:t>
            </a:r>
            <a:r>
              <a:rPr lang="en-US" altLang="en-US" sz="3600" dirty="0"/>
              <a:t>“….This is the same sort of tack I find necessary when writing a novel.  </a:t>
            </a:r>
            <a:r>
              <a:rPr lang="en-US" altLang="en-US" sz="3600" b="1" dirty="0"/>
              <a:t>I stop every day right at the point where I feel I can write more</a:t>
            </a:r>
            <a:r>
              <a:rPr lang="en-US" altLang="en-US" sz="3600" dirty="0"/>
              <a:t>.  Do that, and the next day’s work goes surprisingly smoothly.  I think Ernest Hemingway did something like that.”</a:t>
            </a:r>
          </a:p>
          <a:p>
            <a:pPr eaLnBrk="1" hangingPunct="1">
              <a:lnSpc>
                <a:spcPct val="80000"/>
              </a:lnSpc>
              <a:buFont typeface="Symbol" charset="2"/>
              <a:buNone/>
            </a:pPr>
            <a:endParaRPr lang="en-US" altLang="en-US" sz="3600" dirty="0"/>
          </a:p>
          <a:p>
            <a:pPr>
              <a:lnSpc>
                <a:spcPct val="80000"/>
              </a:lnSpc>
              <a:buNone/>
            </a:pPr>
            <a:r>
              <a:rPr lang="en-US" altLang="en-US" sz="3200" dirty="0"/>
              <a:t>Haruki Murakami from </a:t>
            </a:r>
            <a:r>
              <a:rPr lang="en-US" altLang="en-US" sz="3200" i="1" dirty="0"/>
              <a:t>What I Talk About When I Talk About Running</a:t>
            </a:r>
            <a:endParaRPr lang="en-US" altLang="en-US" sz="3200" dirty="0"/>
          </a:p>
          <a:p>
            <a:pPr eaLnBrk="1" hangingPunct="1">
              <a:lnSpc>
                <a:spcPct val="80000"/>
              </a:lnSpc>
              <a:buFont typeface="Symbol" charset="2"/>
              <a:buNone/>
            </a:pPr>
            <a:endParaRPr lang="en-US" altLang="en-US" sz="3600" dirty="0"/>
          </a:p>
          <a:p>
            <a:pPr eaLnBrk="1" hangingPunct="1">
              <a:lnSpc>
                <a:spcPct val="80000"/>
              </a:lnSpc>
              <a:buFont typeface="Symbol" charset="2"/>
              <a:buNone/>
            </a:pPr>
            <a:endParaRPr lang="en-US" altLang="en-US" sz="4000" dirty="0"/>
          </a:p>
          <a:p>
            <a:pPr eaLnBrk="1" hangingPunct="1">
              <a:lnSpc>
                <a:spcPct val="80000"/>
              </a:lnSpc>
            </a:pPr>
            <a:endParaRPr lang="en-US" altLang="en-US" sz="4000" dirty="0"/>
          </a:p>
        </p:txBody>
      </p:sp>
    </p:spTree>
    <p:extLst>
      <p:ext uri="{BB962C8B-B14F-4D97-AF65-F5344CB8AC3E}">
        <p14:creationId xmlns:p14="http://schemas.microsoft.com/office/powerpoint/2010/main" val="15767588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Setting the Table</a:t>
            </a:r>
          </a:p>
        </p:txBody>
      </p:sp>
      <p:sp>
        <p:nvSpPr>
          <p:cNvPr id="78850" name="Rectangle 3"/>
          <p:cNvSpPr>
            <a:spLocks noGrp="1" noChangeArrowheads="1"/>
          </p:cNvSpPr>
          <p:nvPr>
            <p:ph type="body" idx="1"/>
          </p:nvPr>
        </p:nvSpPr>
        <p:spPr>
          <a:xfrm>
            <a:off x="1520190" y="1828800"/>
            <a:ext cx="9224010" cy="4648200"/>
          </a:xfrm>
          <a:noFill/>
        </p:spPr>
        <p:txBody>
          <a:bodyPr vert="horz" lIns="90488" tIns="44450" rIns="90488" bIns="44450" rtlCol="0">
            <a:normAutofit/>
          </a:bodyPr>
          <a:lstStyle/>
          <a:p>
            <a:pPr marL="0" indent="0" eaLnBrk="1" hangingPunct="1">
              <a:buNone/>
            </a:pPr>
            <a:r>
              <a:rPr lang="en-US" altLang="en-US" sz="3600" dirty="0"/>
              <a:t>“I always worked until I had something done and I always stopped when I knew what was going to happen next.  That way I could be sure of going on the next day.”</a:t>
            </a:r>
          </a:p>
          <a:p>
            <a:pPr marL="0" indent="0" eaLnBrk="1" hangingPunct="1">
              <a:buNone/>
            </a:pPr>
            <a:endParaRPr lang="en-US" altLang="en-US" sz="3600" dirty="0"/>
          </a:p>
          <a:p>
            <a:pPr marL="0" indent="0">
              <a:buNone/>
            </a:pPr>
            <a:r>
              <a:rPr lang="en-US" altLang="en-US" sz="3200" dirty="0"/>
              <a:t>Hemingway from </a:t>
            </a:r>
            <a:r>
              <a:rPr lang="en-US" altLang="en-US" sz="3200" i="1" dirty="0"/>
              <a:t>A Moveable Feast</a:t>
            </a:r>
            <a:endParaRPr lang="en-US" altLang="en-US" sz="3200" dirty="0"/>
          </a:p>
          <a:p>
            <a:pPr eaLnBrk="1" hangingPunct="1">
              <a:buFont typeface="Symbol" charset="2"/>
              <a:buNone/>
            </a:pPr>
            <a:endParaRPr lang="en-US" altLang="en-US" sz="4400" dirty="0"/>
          </a:p>
          <a:p>
            <a:pPr eaLnBrk="1" hangingPunct="1"/>
            <a:endParaRPr lang="en-US" altLang="en-US" sz="4400" dirty="0"/>
          </a:p>
        </p:txBody>
      </p:sp>
    </p:spTree>
    <p:extLst>
      <p:ext uri="{BB962C8B-B14F-4D97-AF65-F5344CB8AC3E}">
        <p14:creationId xmlns:p14="http://schemas.microsoft.com/office/powerpoint/2010/main" val="9008518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Priming the Pump</a:t>
            </a:r>
          </a:p>
        </p:txBody>
      </p:sp>
      <p:sp>
        <p:nvSpPr>
          <p:cNvPr id="80898" name="Rectangle 3"/>
          <p:cNvSpPr>
            <a:spLocks noGrp="1" noChangeArrowheads="1"/>
          </p:cNvSpPr>
          <p:nvPr>
            <p:ph type="body" idx="1"/>
          </p:nvPr>
        </p:nvSpPr>
        <p:spPr>
          <a:xfrm>
            <a:off x="1645920" y="1828800"/>
            <a:ext cx="9098280" cy="4648200"/>
          </a:xfrm>
          <a:noFill/>
        </p:spPr>
        <p:txBody>
          <a:bodyPr vert="horz" lIns="90488" tIns="44450" rIns="90488" bIns="44450" rtlCol="0">
            <a:normAutofit/>
          </a:bodyPr>
          <a:lstStyle/>
          <a:p>
            <a:pPr marL="0" indent="0" eaLnBrk="1" hangingPunct="1">
              <a:buNone/>
            </a:pPr>
            <a:r>
              <a:rPr lang="en-US" altLang="en-US" sz="4400" b="1" dirty="0"/>
              <a:t>Mark </a:t>
            </a:r>
            <a:r>
              <a:rPr lang="en-US" altLang="en-US" sz="4400" b="1" dirty="0" err="1"/>
              <a:t>Winegardner</a:t>
            </a:r>
            <a:r>
              <a:rPr lang="en-US" altLang="en-US" sz="4400" b="1" dirty="0"/>
              <a:t> </a:t>
            </a:r>
            <a:r>
              <a:rPr lang="en-US" altLang="en-US" sz="4400" dirty="0"/>
              <a:t>(fiction writer) reads 30-45 minutes before writing every day; “I need good sentences in my head before I start.”</a:t>
            </a:r>
          </a:p>
          <a:p>
            <a:pPr eaLnBrk="1" hangingPunct="1">
              <a:buFont typeface="Symbol" charset="2"/>
              <a:buNone/>
            </a:pPr>
            <a:endParaRPr lang="en-US" altLang="en-US" sz="4400" dirty="0"/>
          </a:p>
          <a:p>
            <a:pPr eaLnBrk="1" hangingPunct="1"/>
            <a:endParaRPr lang="en-US" altLang="en-US" sz="4400" dirty="0"/>
          </a:p>
        </p:txBody>
      </p:sp>
    </p:spTree>
    <p:extLst>
      <p:ext uri="{BB962C8B-B14F-4D97-AF65-F5344CB8AC3E}">
        <p14:creationId xmlns:p14="http://schemas.microsoft.com/office/powerpoint/2010/main" val="8025079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Are you distractible?</a:t>
            </a:r>
          </a:p>
        </p:txBody>
      </p:sp>
      <p:sp>
        <p:nvSpPr>
          <p:cNvPr id="82946" name="Rectangle 3"/>
          <p:cNvSpPr>
            <a:spLocks noGrp="1" noChangeArrowheads="1"/>
          </p:cNvSpPr>
          <p:nvPr>
            <p:ph type="body" idx="1"/>
          </p:nvPr>
        </p:nvSpPr>
        <p:spPr>
          <a:xfrm>
            <a:off x="1485900" y="2848130"/>
            <a:ext cx="9258300" cy="3628869"/>
          </a:xfrm>
          <a:noFill/>
        </p:spPr>
        <p:txBody>
          <a:bodyPr vert="horz" lIns="90488" tIns="44450" rIns="90488" bIns="44450" rtlCol="0">
            <a:normAutofit/>
          </a:bodyPr>
          <a:lstStyle/>
          <a:p>
            <a:pPr marL="0" indent="0" eaLnBrk="1" hangingPunct="1">
              <a:buNone/>
            </a:pPr>
            <a:r>
              <a:rPr lang="en-US" altLang="en-US" sz="5400" dirty="0"/>
              <a:t>Turn off e-mail, Facebook, put phone in another room, etc.</a:t>
            </a:r>
          </a:p>
          <a:p>
            <a:pPr marL="0" indent="0" eaLnBrk="1" hangingPunct="1">
              <a:buNone/>
            </a:pPr>
            <a:endParaRPr lang="en-US" altLang="en-US" sz="5400" dirty="0"/>
          </a:p>
          <a:p>
            <a:pPr eaLnBrk="1" hangingPunct="1"/>
            <a:endParaRPr lang="en-US" altLang="en-US" sz="4000" dirty="0"/>
          </a:p>
        </p:txBody>
      </p:sp>
    </p:spTree>
    <p:extLst>
      <p:ext uri="{BB962C8B-B14F-4D97-AF65-F5344CB8AC3E}">
        <p14:creationId xmlns:p14="http://schemas.microsoft.com/office/powerpoint/2010/main" val="19780040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EAB8D0-CB98-DB47-A2EB-D71C52D562C9}"/>
              </a:ext>
            </a:extLst>
          </p:cNvPr>
          <p:cNvPicPr>
            <a:picLocks noChangeAspect="1"/>
          </p:cNvPicPr>
          <p:nvPr/>
        </p:nvPicPr>
        <p:blipFill>
          <a:blip r:embed="rId3"/>
          <a:stretch>
            <a:fillRect/>
          </a:stretch>
        </p:blipFill>
        <p:spPr>
          <a:xfrm>
            <a:off x="6217920" y="365125"/>
            <a:ext cx="4046220" cy="6058153"/>
          </a:xfrm>
          <a:prstGeom prst="rect">
            <a:avLst/>
          </a:prstGeom>
        </p:spPr>
      </p:pic>
      <p:sp>
        <p:nvSpPr>
          <p:cNvPr id="5" name="Title 1">
            <a:extLst>
              <a:ext uri="{FF2B5EF4-FFF2-40B4-BE49-F238E27FC236}">
                <a16:creationId xmlns:a16="http://schemas.microsoft.com/office/drawing/2014/main" xmlns="" id="{E37D65D8-253D-6A4A-A525-678FD7937CCA}"/>
              </a:ext>
            </a:extLst>
          </p:cNvPr>
          <p:cNvSpPr txBox="1">
            <a:spLocks/>
          </p:cNvSpPr>
          <p:nvPr/>
        </p:nvSpPr>
        <p:spPr>
          <a:xfrm>
            <a:off x="621030" y="10729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Are you distractible?</a:t>
            </a:r>
          </a:p>
        </p:txBody>
      </p:sp>
      <p:sp>
        <p:nvSpPr>
          <p:cNvPr id="7" name="Title 6">
            <a:extLst>
              <a:ext uri="{FF2B5EF4-FFF2-40B4-BE49-F238E27FC236}">
                <a16:creationId xmlns:a16="http://schemas.microsoft.com/office/drawing/2014/main" xmlns="" id="{AEA8AD2D-4F42-DA4C-AE02-B9141704928F}"/>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xmlns="" id="{C207F25D-7253-7346-B00F-DD39C811B9A6}"/>
              </a:ext>
            </a:extLst>
          </p:cNvPr>
          <p:cNvSpPr txBox="1"/>
          <p:nvPr/>
        </p:nvSpPr>
        <p:spPr>
          <a:xfrm>
            <a:off x="2483709" y="3518384"/>
            <a:ext cx="1082348" cy="523220"/>
          </a:xfrm>
          <a:prstGeom prst="rect">
            <a:avLst/>
          </a:prstGeom>
          <a:noFill/>
        </p:spPr>
        <p:txBody>
          <a:bodyPr wrap="none" rtlCol="0">
            <a:spAutoFit/>
          </a:bodyPr>
          <a:lstStyle/>
          <a:p>
            <a:r>
              <a:rPr lang="en-US" sz="2800" dirty="0"/>
              <a:t>h = 77</a:t>
            </a:r>
          </a:p>
        </p:txBody>
      </p:sp>
    </p:spTree>
    <p:extLst>
      <p:ext uri="{BB962C8B-B14F-4D97-AF65-F5344CB8AC3E}">
        <p14:creationId xmlns:p14="http://schemas.microsoft.com/office/powerpoint/2010/main" val="330248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86016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5B61A-AC9D-0A44-82F3-3B7173EF2A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8768B68-9E31-5941-896A-83410A814A3B}"/>
              </a:ext>
            </a:extLst>
          </p:cNvPr>
          <p:cNvSpPr>
            <a:spLocks noGrp="1"/>
          </p:cNvSpPr>
          <p:nvPr>
            <p:ph idx="1"/>
          </p:nvPr>
        </p:nvSpPr>
        <p:spPr/>
        <p:txBody>
          <a:bodyPr/>
          <a:lstStyle/>
          <a:p>
            <a:endParaRPr lang="en-US"/>
          </a:p>
        </p:txBody>
      </p:sp>
      <p:pic>
        <p:nvPicPr>
          <p:cNvPr id="4" name="Picture 3" descr="IMG_2267.JPG.jpeg">
            <a:extLst>
              <a:ext uri="{FF2B5EF4-FFF2-40B4-BE49-F238E27FC236}">
                <a16:creationId xmlns:a16="http://schemas.microsoft.com/office/drawing/2014/main" xmlns="" id="{4ED7EBC8-6E60-DF42-8F5F-D14D40AEEF18}"/>
              </a:ext>
            </a:extLst>
          </p:cNvPr>
          <p:cNvPicPr>
            <a:picLocks noChangeAspect="1"/>
          </p:cNvPicPr>
          <p:nvPr/>
        </p:nvPicPr>
        <p:blipFill rotWithShape="1">
          <a:blip r:embed="rId2">
            <a:extLst>
              <a:ext uri="{28A0092B-C50C-407E-A947-70E740481C1C}">
                <a14:useLocalDpi xmlns:a14="http://schemas.microsoft.com/office/drawing/2010/main" val="0"/>
              </a:ext>
            </a:extLst>
          </a:blip>
          <a:srcRect l="18610" t="22407" r="26251" b="24074"/>
          <a:stretch/>
        </p:blipFill>
        <p:spPr>
          <a:xfrm rot="5400000">
            <a:off x="3211401" y="1387364"/>
            <a:ext cx="5769198" cy="4199744"/>
          </a:xfrm>
          <a:prstGeom prst="rect">
            <a:avLst/>
          </a:prstGeom>
        </p:spPr>
      </p:pic>
    </p:spTree>
    <p:extLst>
      <p:ext uri="{BB962C8B-B14F-4D97-AF65-F5344CB8AC3E}">
        <p14:creationId xmlns:p14="http://schemas.microsoft.com/office/powerpoint/2010/main" val="31420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89A28-6E06-F84A-8C75-F055D94A3D89}"/>
              </a:ext>
            </a:extLst>
          </p:cNvPr>
          <p:cNvSpPr>
            <a:spLocks noGrp="1"/>
          </p:cNvSpPr>
          <p:nvPr>
            <p:ph type="title"/>
          </p:nvPr>
        </p:nvSpPr>
        <p:spPr/>
        <p:txBody>
          <a:bodyPr/>
          <a:lstStyle/>
          <a:p>
            <a:r>
              <a:rPr lang="en-US" dirty="0"/>
              <a:t>Academic/Research endeavors </a:t>
            </a:r>
          </a:p>
        </p:txBody>
      </p:sp>
      <p:sp>
        <p:nvSpPr>
          <p:cNvPr id="3" name="Content Placeholder 2">
            <a:extLst>
              <a:ext uri="{FF2B5EF4-FFF2-40B4-BE49-F238E27FC236}">
                <a16:creationId xmlns:a16="http://schemas.microsoft.com/office/drawing/2014/main" xmlns="" id="{13313311-2845-D042-B7F4-63CA6B157F84}"/>
              </a:ext>
            </a:extLst>
          </p:cNvPr>
          <p:cNvSpPr>
            <a:spLocks noGrp="1"/>
          </p:cNvSpPr>
          <p:nvPr>
            <p:ph idx="1"/>
          </p:nvPr>
        </p:nvSpPr>
        <p:spPr>
          <a:xfrm>
            <a:off x="838200" y="1825625"/>
            <a:ext cx="10515600" cy="1877695"/>
          </a:xfrm>
        </p:spPr>
        <p:txBody>
          <a:bodyPr/>
          <a:lstStyle/>
          <a:p>
            <a:r>
              <a:rPr lang="en-US" dirty="0"/>
              <a:t>In most fields, this is not a solo venture</a:t>
            </a:r>
          </a:p>
          <a:p>
            <a:r>
              <a:rPr lang="en-US" dirty="0"/>
              <a:t>Build and be part of a successful team </a:t>
            </a:r>
          </a:p>
          <a:p>
            <a:endParaRPr lang="en-US" dirty="0"/>
          </a:p>
        </p:txBody>
      </p:sp>
      <p:pic>
        <p:nvPicPr>
          <p:cNvPr id="4" name="Picture 3">
            <a:extLst>
              <a:ext uri="{FF2B5EF4-FFF2-40B4-BE49-F238E27FC236}">
                <a16:creationId xmlns:a16="http://schemas.microsoft.com/office/drawing/2014/main" xmlns="" id="{B3EC868E-F2A2-024E-95CF-26E4770BC052}"/>
              </a:ext>
            </a:extLst>
          </p:cNvPr>
          <p:cNvPicPr>
            <a:picLocks noChangeAspect="1"/>
          </p:cNvPicPr>
          <p:nvPr/>
        </p:nvPicPr>
        <p:blipFill>
          <a:blip r:embed="rId2"/>
          <a:stretch>
            <a:fillRect/>
          </a:stretch>
        </p:blipFill>
        <p:spPr>
          <a:xfrm>
            <a:off x="8351520" y="2998470"/>
            <a:ext cx="3581400" cy="3581400"/>
          </a:xfrm>
          <a:prstGeom prst="rect">
            <a:avLst/>
          </a:prstGeom>
        </p:spPr>
      </p:pic>
    </p:spTree>
    <p:extLst>
      <p:ext uri="{BB962C8B-B14F-4D97-AF65-F5344CB8AC3E}">
        <p14:creationId xmlns:p14="http://schemas.microsoft.com/office/powerpoint/2010/main" val="2913992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37CF5-C17E-1349-8B6C-7C82CFD2CDDF}"/>
              </a:ext>
            </a:extLst>
          </p:cNvPr>
          <p:cNvSpPr>
            <a:spLocks noGrp="1"/>
          </p:cNvSpPr>
          <p:nvPr>
            <p:ph type="title"/>
          </p:nvPr>
        </p:nvSpPr>
        <p:spPr/>
        <p:txBody>
          <a:bodyPr/>
          <a:lstStyle/>
          <a:p>
            <a:r>
              <a:rPr lang="en-US" dirty="0"/>
              <a:t>Collaborate</a:t>
            </a:r>
          </a:p>
        </p:txBody>
      </p:sp>
      <p:sp>
        <p:nvSpPr>
          <p:cNvPr id="3" name="Content Placeholder 2">
            <a:extLst>
              <a:ext uri="{FF2B5EF4-FFF2-40B4-BE49-F238E27FC236}">
                <a16:creationId xmlns:a16="http://schemas.microsoft.com/office/drawing/2014/main" xmlns="" id="{EB689A56-F581-B142-8646-962C51D8AF90}"/>
              </a:ext>
            </a:extLst>
          </p:cNvPr>
          <p:cNvSpPr>
            <a:spLocks noGrp="1"/>
          </p:cNvSpPr>
          <p:nvPr>
            <p:ph idx="1"/>
          </p:nvPr>
        </p:nvSpPr>
        <p:spPr/>
        <p:txBody>
          <a:bodyPr/>
          <a:lstStyle/>
          <a:p>
            <a:r>
              <a:rPr lang="en-US" dirty="0"/>
              <a:t>Stanley, I. H., </a:t>
            </a:r>
            <a:r>
              <a:rPr lang="en-US" baseline="30000" dirty="0" err="1"/>
              <a:t>s</a:t>
            </a:r>
            <a:r>
              <a:rPr lang="en-US" dirty="0" err="1"/>
              <a:t>Boffa</a:t>
            </a:r>
            <a:r>
              <a:rPr lang="en-US" dirty="0"/>
              <a:t>, J. W., Rogers, M. L., </a:t>
            </a:r>
            <a:r>
              <a:rPr lang="en-US" dirty="0" err="1"/>
              <a:t>Hom</a:t>
            </a:r>
            <a:r>
              <a:rPr lang="en-US" dirty="0"/>
              <a:t>, M. A., </a:t>
            </a:r>
            <a:r>
              <a:rPr lang="en-US" baseline="30000" dirty="0" err="1"/>
              <a:t>s</a:t>
            </a:r>
            <a:r>
              <a:rPr lang="en-US" dirty="0" err="1"/>
              <a:t>Albanese</a:t>
            </a:r>
            <a:r>
              <a:rPr lang="en-US" dirty="0"/>
              <a:t>, B. J., Chu, C., </a:t>
            </a:r>
            <a:r>
              <a:rPr lang="en-US" baseline="30000" dirty="0" err="1"/>
              <a:t>s</a:t>
            </a:r>
            <a:r>
              <a:rPr lang="en-US" dirty="0" err="1"/>
              <a:t>Capron</a:t>
            </a:r>
            <a:r>
              <a:rPr lang="en-US" dirty="0"/>
              <a:t>, D. W., </a:t>
            </a:r>
            <a:r>
              <a:rPr lang="en-US" b="1" dirty="0"/>
              <a:t>Schmidt, N. B</a:t>
            </a:r>
            <a:r>
              <a:rPr lang="en-US" dirty="0"/>
              <a:t>., &amp; Joiner, T. E. (In press). Anxiety sensitivity and suicidal ideation/risk: A meta-analysis. </a:t>
            </a:r>
            <a:r>
              <a:rPr lang="en-US" i="1" dirty="0"/>
              <a:t>Journal of Consulting and Clinical Psychology</a:t>
            </a:r>
            <a:r>
              <a:rPr lang="en-US" dirty="0"/>
              <a:t>.</a:t>
            </a:r>
          </a:p>
          <a:p>
            <a:pPr marL="0" indent="0">
              <a:buNone/>
            </a:pPr>
            <a:endParaRPr lang="en-US" dirty="0"/>
          </a:p>
          <a:p>
            <a:r>
              <a:rPr lang="en-US" dirty="0" err="1"/>
              <a:t>Garey</a:t>
            </a:r>
            <a:r>
              <a:rPr lang="en-US" dirty="0"/>
              <a:t>, L., Peraza, N., Smit, T., Mayorga, N. A., Neighbors, C., </a:t>
            </a:r>
            <a:r>
              <a:rPr lang="en-US" baseline="30000" dirty="0" err="1"/>
              <a:t>s</a:t>
            </a:r>
            <a:r>
              <a:rPr lang="en-US" dirty="0" err="1"/>
              <a:t>Raines</a:t>
            </a:r>
            <a:r>
              <a:rPr lang="en-US" dirty="0"/>
              <a:t>, A. M., </a:t>
            </a:r>
            <a:r>
              <a:rPr lang="en-US" b="1" dirty="0"/>
              <a:t>Schmidt, N. B</a:t>
            </a:r>
            <a:r>
              <a:rPr lang="en-US" dirty="0"/>
              <a:t>., &amp; </a:t>
            </a:r>
            <a:r>
              <a:rPr lang="en-US" dirty="0" err="1"/>
              <a:t>Zvolensky</a:t>
            </a:r>
            <a:r>
              <a:rPr lang="en-US" dirty="0"/>
              <a:t>, M. J. (In press). Sex differences in smoking constructs and abstinence: The explanatory role of smoking outcome expectancies. </a:t>
            </a:r>
            <a:r>
              <a:rPr lang="en-US" i="1" dirty="0"/>
              <a:t>Psychology of Addictive Behaviors.</a:t>
            </a:r>
            <a:endParaRPr lang="en-US" dirty="0"/>
          </a:p>
          <a:p>
            <a:endParaRPr lang="en-US" dirty="0"/>
          </a:p>
        </p:txBody>
      </p:sp>
    </p:spTree>
    <p:extLst>
      <p:ext uri="{BB962C8B-B14F-4D97-AF65-F5344CB8AC3E}">
        <p14:creationId xmlns:p14="http://schemas.microsoft.com/office/powerpoint/2010/main" val="280071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E0A3E-189D-FA48-9FB7-C966B29F41A2}"/>
              </a:ext>
            </a:extLst>
          </p:cNvPr>
          <p:cNvSpPr>
            <a:spLocks noGrp="1"/>
          </p:cNvSpPr>
          <p:nvPr>
            <p:ph type="title"/>
          </p:nvPr>
        </p:nvSpPr>
        <p:spPr/>
        <p:txBody>
          <a:bodyPr/>
          <a:lstStyle/>
          <a:p>
            <a:r>
              <a:rPr lang="en-US" dirty="0"/>
              <a:t>2 sides to playing well with others</a:t>
            </a:r>
          </a:p>
        </p:txBody>
      </p:sp>
      <p:sp>
        <p:nvSpPr>
          <p:cNvPr id="3" name="Content Placeholder 2">
            <a:extLst>
              <a:ext uri="{FF2B5EF4-FFF2-40B4-BE49-F238E27FC236}">
                <a16:creationId xmlns:a16="http://schemas.microsoft.com/office/drawing/2014/main" xmlns="" id="{E9EC184B-98BA-424D-BC4D-08787C33772B}"/>
              </a:ext>
            </a:extLst>
          </p:cNvPr>
          <p:cNvSpPr>
            <a:spLocks noGrp="1"/>
          </p:cNvSpPr>
          <p:nvPr>
            <p:ph idx="1"/>
          </p:nvPr>
        </p:nvSpPr>
        <p:spPr/>
        <p:txBody>
          <a:bodyPr>
            <a:normAutofit/>
          </a:bodyPr>
          <a:lstStyle/>
          <a:p>
            <a:r>
              <a:rPr lang="en-US" sz="3600" dirty="0"/>
              <a:t>Collaborate</a:t>
            </a:r>
          </a:p>
          <a:p>
            <a:pPr lvl="1"/>
            <a:r>
              <a:rPr lang="en-US" sz="3600" dirty="0"/>
              <a:t>Seek out collaborations – don’t be shy</a:t>
            </a:r>
          </a:p>
          <a:p>
            <a:pPr lvl="1"/>
            <a:r>
              <a:rPr lang="en-US" sz="3600" dirty="0"/>
              <a:t>“Test out” collaborators</a:t>
            </a:r>
          </a:p>
          <a:p>
            <a:pPr lvl="1"/>
            <a:r>
              <a:rPr lang="en-US" sz="3600" dirty="0"/>
              <a:t>Foster ones that make sense, drop others</a:t>
            </a:r>
          </a:p>
          <a:p>
            <a:r>
              <a:rPr lang="en-US" sz="3600" dirty="0"/>
              <a:t>Remember it’s a Small World</a:t>
            </a:r>
          </a:p>
        </p:txBody>
      </p:sp>
    </p:spTree>
    <p:extLst>
      <p:ext uri="{BB962C8B-B14F-4D97-AF65-F5344CB8AC3E}">
        <p14:creationId xmlns:p14="http://schemas.microsoft.com/office/powerpoint/2010/main" val="37466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C0209-5584-7649-987D-DB47E7F0186A}"/>
              </a:ext>
            </a:extLst>
          </p:cNvPr>
          <p:cNvSpPr>
            <a:spLocks noGrp="1"/>
          </p:cNvSpPr>
          <p:nvPr>
            <p:ph type="title"/>
          </p:nvPr>
        </p:nvSpPr>
        <p:spPr/>
        <p:txBody>
          <a:bodyPr/>
          <a:lstStyle/>
          <a:p>
            <a:r>
              <a:rPr lang="en-US" dirty="0"/>
              <a:t>How to be a good Collaborator </a:t>
            </a:r>
          </a:p>
        </p:txBody>
      </p:sp>
      <p:sp>
        <p:nvSpPr>
          <p:cNvPr id="3" name="Content Placeholder 2">
            <a:extLst>
              <a:ext uri="{FF2B5EF4-FFF2-40B4-BE49-F238E27FC236}">
                <a16:creationId xmlns:a16="http://schemas.microsoft.com/office/drawing/2014/main" xmlns="" id="{8BAA367A-D87F-F34B-B18E-5619DF28983A}"/>
              </a:ext>
            </a:extLst>
          </p:cNvPr>
          <p:cNvSpPr>
            <a:spLocks noGrp="1"/>
          </p:cNvSpPr>
          <p:nvPr>
            <p:ph idx="1"/>
          </p:nvPr>
        </p:nvSpPr>
        <p:spPr/>
        <p:txBody>
          <a:bodyPr>
            <a:normAutofit/>
          </a:bodyPr>
          <a:lstStyle/>
          <a:p>
            <a:r>
              <a:rPr lang="en-US" sz="3200" dirty="0"/>
              <a:t>Timely Response (same day, better within the hour for email)</a:t>
            </a:r>
          </a:p>
          <a:p>
            <a:endParaRPr lang="en-US" sz="3200" dirty="0"/>
          </a:p>
          <a:p>
            <a:r>
              <a:rPr lang="en-US" sz="3200" dirty="0"/>
              <a:t>Add “value” to the collaboration</a:t>
            </a:r>
          </a:p>
          <a:p>
            <a:endParaRPr lang="en-US" sz="3200" dirty="0"/>
          </a:p>
          <a:p>
            <a:r>
              <a:rPr lang="en-US" sz="3200" dirty="0"/>
              <a:t>Go with the flow</a:t>
            </a:r>
          </a:p>
        </p:txBody>
      </p:sp>
    </p:spTree>
    <p:extLst>
      <p:ext uri="{BB962C8B-B14F-4D97-AF65-F5344CB8AC3E}">
        <p14:creationId xmlns:p14="http://schemas.microsoft.com/office/powerpoint/2010/main" val="1852081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725" b="5366"/>
          <a:stretch/>
        </p:blipFill>
        <p:spPr>
          <a:xfrm>
            <a:off x="1410441" y="0"/>
            <a:ext cx="10781559" cy="685513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1167703"/>
            <a:ext cx="10515600" cy="1720464"/>
          </a:xfrm>
        </p:spPr>
        <p:txBody>
          <a:bodyPr/>
          <a:lstStyle/>
          <a:p>
            <a:r>
              <a:rPr lang="en-US" dirty="0"/>
              <a:t>Choose Areas/Topics with a High “Return on Investment”</a:t>
            </a:r>
          </a:p>
        </p:txBody>
      </p:sp>
    </p:spTree>
    <p:extLst>
      <p:ext uri="{BB962C8B-B14F-4D97-AF65-F5344CB8AC3E}">
        <p14:creationId xmlns:p14="http://schemas.microsoft.com/office/powerpoint/2010/main" val="192879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3EE5DC-E73E-6E40-B2C1-0D1AD2CC6461}"/>
              </a:ext>
            </a:extLst>
          </p:cNvPr>
          <p:cNvSpPr>
            <a:spLocks noGrp="1"/>
          </p:cNvSpPr>
          <p:nvPr>
            <p:ph type="title"/>
          </p:nvPr>
        </p:nvSpPr>
        <p:spPr/>
        <p:txBody>
          <a:bodyPr/>
          <a:lstStyle/>
          <a:p>
            <a:r>
              <a:rPr lang="en-US" dirty="0"/>
              <a:t>What’s a high return on investment idea?</a:t>
            </a:r>
          </a:p>
        </p:txBody>
      </p:sp>
      <p:sp>
        <p:nvSpPr>
          <p:cNvPr id="3" name="Content Placeholder 2">
            <a:extLst>
              <a:ext uri="{FF2B5EF4-FFF2-40B4-BE49-F238E27FC236}">
                <a16:creationId xmlns:a16="http://schemas.microsoft.com/office/drawing/2014/main" xmlns="" id="{A2670938-D02C-B34D-ADE7-11F90F0F59CC}"/>
              </a:ext>
            </a:extLst>
          </p:cNvPr>
          <p:cNvSpPr>
            <a:spLocks noGrp="1"/>
          </p:cNvSpPr>
          <p:nvPr>
            <p:ph idx="1"/>
          </p:nvPr>
        </p:nvSpPr>
        <p:spPr/>
        <p:txBody>
          <a:bodyPr/>
          <a:lstStyle/>
          <a:p>
            <a:pPr lvl="1"/>
            <a:r>
              <a:rPr lang="en-US" dirty="0"/>
              <a:t>Probably </a:t>
            </a:r>
            <a:r>
              <a:rPr lang="en-US" b="1" dirty="0"/>
              <a:t>not</a:t>
            </a:r>
            <a:r>
              <a:rPr lang="en-US" dirty="0"/>
              <a:t> a replication</a:t>
            </a:r>
          </a:p>
          <a:p>
            <a:pPr lvl="1"/>
            <a:r>
              <a:rPr lang="en-US" dirty="0"/>
              <a:t>Probably </a:t>
            </a:r>
            <a:r>
              <a:rPr lang="en-US" b="1" dirty="0"/>
              <a:t>not</a:t>
            </a:r>
            <a:r>
              <a:rPr lang="en-US" dirty="0"/>
              <a:t> an Interaction (think about main effects)</a:t>
            </a:r>
          </a:p>
          <a:p>
            <a:pPr lvl="1"/>
            <a:r>
              <a:rPr lang="en-US" dirty="0"/>
              <a:t>Probably </a:t>
            </a:r>
            <a:r>
              <a:rPr lang="en-US" b="1" dirty="0"/>
              <a:t>not</a:t>
            </a:r>
            <a:r>
              <a:rPr lang="en-US" dirty="0"/>
              <a:t> something that tries to clarify a messy field</a:t>
            </a:r>
          </a:p>
          <a:p>
            <a:pPr lvl="1"/>
            <a:r>
              <a:rPr lang="en-US" dirty="0"/>
              <a:t>Probably </a:t>
            </a:r>
            <a:r>
              <a:rPr lang="en-US" b="1" dirty="0"/>
              <a:t>not</a:t>
            </a:r>
            <a:r>
              <a:rPr lang="en-US" dirty="0"/>
              <a:t> something involving a highly specialized area/subgroup</a:t>
            </a:r>
          </a:p>
          <a:p>
            <a:pPr lvl="1"/>
            <a:endParaRPr lang="en-US" dirty="0"/>
          </a:p>
          <a:p>
            <a:pPr lvl="1"/>
            <a:r>
              <a:rPr lang="en-US" dirty="0"/>
              <a:t>What’s left over?</a:t>
            </a:r>
          </a:p>
          <a:p>
            <a:pPr lvl="1"/>
            <a:endParaRPr lang="en-US" dirty="0"/>
          </a:p>
          <a:p>
            <a:pPr lvl="1"/>
            <a:r>
              <a:rPr lang="en-US" dirty="0"/>
              <a:t>Something innovative, moves the field ahead, addresses a notable gap</a:t>
            </a:r>
          </a:p>
          <a:p>
            <a:pPr lvl="2"/>
            <a:r>
              <a:rPr lang="en-US" dirty="0"/>
              <a:t>In our field – review papers (theoretical and </a:t>
            </a:r>
            <a:r>
              <a:rPr lang="en-US" dirty="0" err="1"/>
              <a:t>metaanalysis</a:t>
            </a:r>
            <a:r>
              <a:rPr lang="en-US" dirty="0"/>
              <a:t>, measure development papers)</a:t>
            </a:r>
          </a:p>
          <a:p>
            <a:pPr lvl="1"/>
            <a:endParaRPr lang="en-US" dirty="0"/>
          </a:p>
          <a:p>
            <a:endParaRPr lang="en-US" dirty="0"/>
          </a:p>
        </p:txBody>
      </p:sp>
    </p:spTree>
    <p:extLst>
      <p:ext uri="{BB962C8B-B14F-4D97-AF65-F5344CB8AC3E}">
        <p14:creationId xmlns:p14="http://schemas.microsoft.com/office/powerpoint/2010/main" val="42012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3EE5DC-E73E-6E40-B2C1-0D1AD2CC6461}"/>
              </a:ext>
            </a:extLst>
          </p:cNvPr>
          <p:cNvSpPr>
            <a:spLocks noGrp="1"/>
          </p:cNvSpPr>
          <p:nvPr>
            <p:ph type="title"/>
          </p:nvPr>
        </p:nvSpPr>
        <p:spPr/>
        <p:txBody>
          <a:bodyPr/>
          <a:lstStyle/>
          <a:p>
            <a:r>
              <a:rPr lang="en-US" dirty="0"/>
              <a:t>What’s a high return on investment idea?</a:t>
            </a:r>
          </a:p>
        </p:txBody>
      </p:sp>
      <p:sp>
        <p:nvSpPr>
          <p:cNvPr id="3" name="Content Placeholder 2">
            <a:extLst>
              <a:ext uri="{FF2B5EF4-FFF2-40B4-BE49-F238E27FC236}">
                <a16:creationId xmlns:a16="http://schemas.microsoft.com/office/drawing/2014/main" xmlns="" id="{A2670938-D02C-B34D-ADE7-11F90F0F59CC}"/>
              </a:ext>
            </a:extLst>
          </p:cNvPr>
          <p:cNvSpPr>
            <a:spLocks noGrp="1"/>
          </p:cNvSpPr>
          <p:nvPr>
            <p:ph idx="1"/>
          </p:nvPr>
        </p:nvSpPr>
        <p:spPr/>
        <p:txBody>
          <a:bodyPr/>
          <a:lstStyle/>
          <a:p>
            <a:pPr lvl="1"/>
            <a:r>
              <a:rPr lang="en-US" sz="2800" dirty="0"/>
              <a:t>Balance what interests you with what “The Field” (e.g., NIMH) thinks is Important</a:t>
            </a:r>
          </a:p>
          <a:p>
            <a:pPr lvl="1"/>
            <a:endParaRPr lang="en-US" sz="2800" dirty="0"/>
          </a:p>
          <a:p>
            <a:pPr lvl="1"/>
            <a:r>
              <a:rPr lang="en-US" sz="2800" dirty="0"/>
              <a:t>Forest not trees</a:t>
            </a:r>
          </a:p>
          <a:p>
            <a:pPr lvl="1"/>
            <a:endParaRPr lang="en-US" sz="2800" dirty="0"/>
          </a:p>
          <a:p>
            <a:pPr lvl="1"/>
            <a:r>
              <a:rPr lang="en-US" sz="2800" dirty="0"/>
              <a:t>Balance Risk/Innovation with Safe Bets</a:t>
            </a:r>
          </a:p>
          <a:p>
            <a:endParaRPr lang="en-US" dirty="0"/>
          </a:p>
        </p:txBody>
      </p:sp>
    </p:spTree>
    <p:extLst>
      <p:ext uri="{BB962C8B-B14F-4D97-AF65-F5344CB8AC3E}">
        <p14:creationId xmlns:p14="http://schemas.microsoft.com/office/powerpoint/2010/main" val="42633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F30F9-00A6-C84D-B800-9B213D640CA0}"/>
              </a:ext>
            </a:extLst>
          </p:cNvPr>
          <p:cNvSpPr>
            <a:spLocks noGrp="1"/>
          </p:cNvSpPr>
          <p:nvPr>
            <p:ph type="title"/>
          </p:nvPr>
        </p:nvSpPr>
        <p:spPr/>
        <p:txBody>
          <a:bodyPr/>
          <a:lstStyle/>
          <a:p>
            <a:r>
              <a:rPr lang="en-US" dirty="0"/>
              <a:t>How to obtain these ideas?</a:t>
            </a:r>
          </a:p>
        </p:txBody>
      </p:sp>
      <p:sp>
        <p:nvSpPr>
          <p:cNvPr id="3" name="Content Placeholder 2">
            <a:extLst>
              <a:ext uri="{FF2B5EF4-FFF2-40B4-BE49-F238E27FC236}">
                <a16:creationId xmlns:a16="http://schemas.microsoft.com/office/drawing/2014/main" xmlns="" id="{547E17CC-44DD-3B4B-9A38-E69580001EDF}"/>
              </a:ext>
            </a:extLst>
          </p:cNvPr>
          <p:cNvSpPr>
            <a:spLocks noGrp="1"/>
          </p:cNvSpPr>
          <p:nvPr>
            <p:ph idx="1"/>
          </p:nvPr>
        </p:nvSpPr>
        <p:spPr/>
        <p:txBody>
          <a:bodyPr/>
          <a:lstStyle/>
          <a:p>
            <a:r>
              <a:rPr lang="en-US" dirty="0"/>
              <a:t>Read (familiarize yourself with work in the field)</a:t>
            </a:r>
          </a:p>
          <a:p>
            <a:r>
              <a:rPr lang="en-US" dirty="0"/>
              <a:t>Talk to people (bounce ideas off folks you respect)</a:t>
            </a:r>
          </a:p>
          <a:p>
            <a:r>
              <a:rPr lang="en-US" dirty="0"/>
              <a:t>Attend conferences</a:t>
            </a:r>
          </a:p>
          <a:p>
            <a:endParaRPr lang="en-US" dirty="0"/>
          </a:p>
          <a:p>
            <a:r>
              <a:rPr lang="en-US" b="1" dirty="0"/>
              <a:t>Can you Engineer this? </a:t>
            </a:r>
            <a:r>
              <a:rPr lang="en-US" dirty="0"/>
              <a:t>Grad student X, send me a new idea every week</a:t>
            </a:r>
          </a:p>
        </p:txBody>
      </p:sp>
    </p:spTree>
    <p:extLst>
      <p:ext uri="{BB962C8B-B14F-4D97-AF65-F5344CB8AC3E}">
        <p14:creationId xmlns:p14="http://schemas.microsoft.com/office/powerpoint/2010/main" val="38216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r>
              <a:rPr lang="en-US" altLang="en-US"/>
              <a:t>Inspiration is…</a:t>
            </a:r>
          </a:p>
        </p:txBody>
      </p:sp>
      <p:sp>
        <p:nvSpPr>
          <p:cNvPr id="50178" name="Rectangle 3"/>
          <p:cNvSpPr>
            <a:spLocks noChangeArrowheads="1"/>
          </p:cNvSpPr>
          <p:nvPr/>
        </p:nvSpPr>
        <p:spPr bwMode="auto">
          <a:xfrm>
            <a:off x="988541" y="1371600"/>
            <a:ext cx="1025095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000" dirty="0"/>
              <a:t> </a:t>
            </a:r>
            <a:r>
              <a:rPr lang="en-US" altLang="en-US" sz="5400" dirty="0"/>
              <a:t>mostly blood, sweat, and tears.  But also can come from anywhere.  Faulkner’s </a:t>
            </a:r>
            <a:r>
              <a:rPr lang="en-US" altLang="en-US" sz="5400" i="1" dirty="0"/>
              <a:t>The Sound and the Fury</a:t>
            </a:r>
            <a:r>
              <a:rPr lang="en-US" altLang="en-US" sz="5400" dirty="0"/>
              <a:t> came from a single visual image.</a:t>
            </a:r>
          </a:p>
          <a:p>
            <a:pPr lvl="2" eaLnBrk="1" hangingPunct="1">
              <a:buFontTx/>
              <a:buNone/>
            </a:pPr>
            <a:endParaRPr lang="en-US" altLang="en-US" sz="3200" dirty="0"/>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11887524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General Inspiration</a:t>
            </a:r>
          </a:p>
        </p:txBody>
      </p:sp>
      <p:sp>
        <p:nvSpPr>
          <p:cNvPr id="84994" name="Rectangle 3"/>
          <p:cNvSpPr>
            <a:spLocks noGrp="1" noChangeArrowheads="1"/>
          </p:cNvSpPr>
          <p:nvPr>
            <p:ph type="body" idx="1"/>
          </p:nvPr>
        </p:nvSpPr>
        <p:spPr>
          <a:xfrm>
            <a:off x="838200" y="1828800"/>
            <a:ext cx="9906000" cy="4648200"/>
          </a:xfrm>
          <a:noFill/>
        </p:spPr>
        <p:txBody>
          <a:bodyPr vert="horz" lIns="90488" tIns="44450" rIns="90488" bIns="44450" rtlCol="0">
            <a:normAutofit/>
          </a:bodyPr>
          <a:lstStyle/>
          <a:p>
            <a:pPr eaLnBrk="1" hangingPunct="1"/>
            <a:r>
              <a:rPr lang="en-US" altLang="en-US" dirty="0"/>
              <a:t>What you read and hear matters.</a:t>
            </a:r>
          </a:p>
          <a:p>
            <a:pPr lvl="1" eaLnBrk="1" hangingPunct="1"/>
            <a:r>
              <a:rPr lang="en-US" altLang="en-US" sz="3200" dirty="0"/>
              <a:t>Read two books at a time, one not in your area (if you’re not connecting to a book though, discard, there are millions more).</a:t>
            </a:r>
          </a:p>
          <a:p>
            <a:pPr lvl="1" eaLnBrk="1" hangingPunct="1"/>
            <a:r>
              <a:rPr lang="en-US" altLang="en-US" sz="3200" dirty="0"/>
              <a:t>Attend talks/colloquia all the time, across the campus: a) new ideas; b) time for reflection; c) new friends</a:t>
            </a:r>
          </a:p>
          <a:p>
            <a:pPr eaLnBrk="1" hangingPunct="1">
              <a:buFont typeface="Symbol" charset="2"/>
              <a:buNone/>
            </a:pPr>
            <a:endParaRPr lang="en-US" altLang="en-US" dirty="0"/>
          </a:p>
        </p:txBody>
      </p:sp>
    </p:spTree>
    <p:extLst>
      <p:ext uri="{BB962C8B-B14F-4D97-AF65-F5344CB8AC3E}">
        <p14:creationId xmlns:p14="http://schemas.microsoft.com/office/powerpoint/2010/main" val="8272451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095500" y="0"/>
            <a:ext cx="9144000" cy="1295400"/>
          </a:xfrm>
          <a:noFill/>
        </p:spPr>
        <p:txBody>
          <a:bodyPr vert="horz" lIns="90488" tIns="44450" rIns="90488" bIns="44450" rtlCol="0" anchor="b">
            <a:normAutofit/>
          </a:bodyPr>
          <a:lstStyle/>
          <a:p>
            <a:pPr eaLnBrk="1" hangingPunct="1"/>
            <a:r>
              <a:rPr lang="en-US" altLang="en-US" dirty="0">
                <a:latin typeface="Arial" charset="0"/>
                <a:ea typeface="Arial" charset="0"/>
                <a:cs typeface="Arial" charset="0"/>
              </a:rPr>
              <a:t>The possible roles of a professor</a:t>
            </a:r>
          </a:p>
        </p:txBody>
      </p:sp>
      <p:sp>
        <p:nvSpPr>
          <p:cNvPr id="17410" name="Rectangle 3"/>
          <p:cNvSpPr>
            <a:spLocks noGrp="1" noChangeArrowheads="1"/>
          </p:cNvSpPr>
          <p:nvPr>
            <p:ph type="body" idx="1"/>
          </p:nvPr>
        </p:nvSpPr>
        <p:spPr>
          <a:xfrm>
            <a:off x="982494" y="1600200"/>
            <a:ext cx="4155332" cy="4495800"/>
          </a:xfrm>
          <a:noFill/>
        </p:spPr>
        <p:txBody>
          <a:bodyPr vert="horz" lIns="90488" tIns="44450" rIns="90488" bIns="44450" rtlCol="0">
            <a:normAutofit/>
          </a:bodyPr>
          <a:lstStyle/>
          <a:p>
            <a:r>
              <a:rPr lang="en-US" altLang="en-US" sz="3600" b="1" dirty="0">
                <a:latin typeface="Arial" charset="0"/>
                <a:ea typeface="Arial" charset="0"/>
                <a:cs typeface="Arial" charset="0"/>
              </a:rPr>
              <a:t>Teacher</a:t>
            </a:r>
          </a:p>
          <a:p>
            <a:pPr eaLnBrk="1" hangingPunct="1"/>
            <a:r>
              <a:rPr lang="en-US" altLang="en-US" sz="3600" b="1" dirty="0">
                <a:latin typeface="Arial" charset="0"/>
                <a:ea typeface="Arial" charset="0"/>
                <a:cs typeface="Arial" charset="0"/>
              </a:rPr>
              <a:t>Scholar/scientist</a:t>
            </a:r>
            <a:endParaRPr lang="en-US" altLang="en-US" b="1" dirty="0">
              <a:latin typeface="Arial" charset="0"/>
              <a:ea typeface="Arial" charset="0"/>
              <a:cs typeface="Arial" charset="0"/>
            </a:endParaRPr>
          </a:p>
          <a:p>
            <a:pPr eaLnBrk="1" hangingPunct="1"/>
            <a:r>
              <a:rPr lang="en-US" altLang="en-US" dirty="0">
                <a:latin typeface="Arial" charset="0"/>
                <a:ea typeface="Arial" charset="0"/>
                <a:cs typeface="Arial" charset="0"/>
              </a:rPr>
              <a:t>Administrator</a:t>
            </a:r>
          </a:p>
          <a:p>
            <a:pPr lvl="1"/>
            <a:r>
              <a:rPr lang="en-US" altLang="en-US" dirty="0">
                <a:latin typeface="Arial" charset="0"/>
                <a:ea typeface="Arial" charset="0"/>
                <a:cs typeface="Arial" charset="0"/>
              </a:rPr>
              <a:t>DCT, Chair, Dean</a:t>
            </a:r>
          </a:p>
          <a:p>
            <a:pPr eaLnBrk="1" hangingPunct="1"/>
            <a:r>
              <a:rPr lang="en-US" altLang="en-US" dirty="0">
                <a:latin typeface="Arial" charset="0"/>
                <a:ea typeface="Arial" charset="0"/>
                <a:cs typeface="Arial" charset="0"/>
              </a:rPr>
              <a:t>Author</a:t>
            </a:r>
          </a:p>
          <a:p>
            <a:pPr eaLnBrk="1" hangingPunct="1"/>
            <a:r>
              <a:rPr lang="en-US" altLang="en-US" dirty="0">
                <a:latin typeface="Arial" charset="0"/>
                <a:ea typeface="Arial" charset="0"/>
                <a:cs typeface="Arial" charset="0"/>
              </a:rPr>
              <a:t>Speaker</a:t>
            </a:r>
          </a:p>
          <a:p>
            <a:pPr eaLnBrk="1" hangingPunct="1"/>
            <a:r>
              <a:rPr lang="en-US" altLang="en-US" dirty="0">
                <a:latin typeface="Arial" charset="0"/>
                <a:ea typeface="Arial" charset="0"/>
                <a:cs typeface="Arial" charset="0"/>
              </a:rPr>
              <a:t>Journal Editor</a:t>
            </a:r>
          </a:p>
          <a:p>
            <a:pPr eaLnBrk="1" hangingPunct="1"/>
            <a:endParaRPr lang="en-US" altLang="en-US" dirty="0"/>
          </a:p>
          <a:p>
            <a:pPr eaLnBrk="1" hangingPunct="1"/>
            <a:endParaRPr lang="en-US" altLang="en-US" sz="3600" dirty="0"/>
          </a:p>
        </p:txBody>
      </p:sp>
      <p:sp>
        <p:nvSpPr>
          <p:cNvPr id="17411" name="Rectangle 4"/>
          <p:cNvSpPr>
            <a:spLocks noChangeArrowheads="1"/>
          </p:cNvSpPr>
          <p:nvPr/>
        </p:nvSpPr>
        <p:spPr bwMode="auto">
          <a:xfrm>
            <a:off x="6286500" y="1600200"/>
            <a:ext cx="495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2800" dirty="0">
                <a:latin typeface="Arial" charset="0"/>
                <a:ea typeface="Arial" charset="0"/>
                <a:cs typeface="Arial" charset="0"/>
              </a:rPr>
              <a:t>Clinician	</a:t>
            </a:r>
          </a:p>
          <a:p>
            <a:pPr eaLnBrk="1" hangingPunct="1"/>
            <a:r>
              <a:rPr lang="en-US" altLang="en-US" sz="2800" dirty="0">
                <a:latin typeface="Arial" charset="0"/>
                <a:ea typeface="Arial" charset="0"/>
                <a:cs typeface="Arial" charset="0"/>
              </a:rPr>
              <a:t>Consultant</a:t>
            </a:r>
          </a:p>
          <a:p>
            <a:pPr lvl="1"/>
            <a:r>
              <a:rPr lang="en-US" altLang="en-US" sz="2400" dirty="0">
                <a:latin typeface="Arial" charset="0"/>
                <a:ea typeface="Arial" charset="0"/>
                <a:cs typeface="Arial" charset="0"/>
              </a:rPr>
              <a:t>Business, Legal, Research</a:t>
            </a:r>
          </a:p>
          <a:p>
            <a:pPr lvl="1"/>
            <a:r>
              <a:rPr lang="en-US" altLang="en-US" sz="2400" dirty="0">
                <a:latin typeface="Arial" charset="0"/>
                <a:ea typeface="Arial" charset="0"/>
                <a:cs typeface="Arial" charset="0"/>
              </a:rPr>
              <a:t>Service (local/national/international)</a:t>
            </a:r>
          </a:p>
          <a:p>
            <a:pPr lvl="1" eaLnBrk="1" hangingPunct="1"/>
            <a:r>
              <a:rPr lang="en-US" altLang="en-US" dirty="0">
                <a:latin typeface="Arial" charset="0"/>
                <a:ea typeface="Arial" charset="0"/>
                <a:cs typeface="Arial" charset="0"/>
              </a:rPr>
              <a:t>IRB, Faculty Senate</a:t>
            </a:r>
          </a:p>
          <a:p>
            <a:pPr lvl="1" eaLnBrk="1" hangingPunct="1"/>
            <a:r>
              <a:rPr lang="en-US" altLang="en-US" dirty="0">
                <a:latin typeface="Arial" charset="0"/>
                <a:ea typeface="Arial" charset="0"/>
                <a:cs typeface="Arial" charset="0"/>
              </a:rPr>
              <a:t>Grant/MS reviewer</a:t>
            </a:r>
          </a:p>
          <a:p>
            <a:pPr lvl="1" eaLnBrk="1" hangingPunct="1"/>
            <a:r>
              <a:rPr lang="en-US" altLang="en-US" dirty="0">
                <a:latin typeface="Arial" charset="0"/>
                <a:ea typeface="Arial" charset="0"/>
                <a:cs typeface="Arial" charset="0"/>
              </a:rPr>
              <a:t>Steering committee member</a:t>
            </a:r>
          </a:p>
          <a:p>
            <a:pPr eaLnBrk="1" hangingPunct="1"/>
            <a:endParaRPr lang="en-US" altLang="en-US" sz="3600" dirty="0"/>
          </a:p>
          <a:p>
            <a:pPr eaLnBrk="1" hangingPunct="1"/>
            <a:endParaRPr lang="en-US" altLang="en-US" sz="4000" dirty="0"/>
          </a:p>
        </p:txBody>
      </p:sp>
      <p:sp>
        <p:nvSpPr>
          <p:cNvPr id="17412" name="Rectangle 5"/>
          <p:cNvSpPr>
            <a:spLocks noChangeArrowheads="1"/>
          </p:cNvSpPr>
          <p:nvPr/>
        </p:nvSpPr>
        <p:spPr bwMode="auto">
          <a:xfrm>
            <a:off x="1078148" y="1600200"/>
            <a:ext cx="3951051" cy="107652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6012616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E6BDE-C832-AC4C-870A-0E0A94BA7015}"/>
              </a:ext>
            </a:extLst>
          </p:cNvPr>
          <p:cNvSpPr>
            <a:spLocks noGrp="1"/>
          </p:cNvSpPr>
          <p:nvPr>
            <p:ph type="title"/>
          </p:nvPr>
        </p:nvSpPr>
        <p:spPr/>
        <p:txBody>
          <a:bodyPr/>
          <a:lstStyle/>
          <a:p>
            <a:r>
              <a:rPr lang="en-US" dirty="0"/>
              <a:t>Methods of Inspiration</a:t>
            </a:r>
          </a:p>
        </p:txBody>
      </p:sp>
      <p:sp>
        <p:nvSpPr>
          <p:cNvPr id="3" name="Content Placeholder 2">
            <a:extLst>
              <a:ext uri="{FF2B5EF4-FFF2-40B4-BE49-F238E27FC236}">
                <a16:creationId xmlns:a16="http://schemas.microsoft.com/office/drawing/2014/main" xmlns="" id="{BE3EF02C-A2F8-FF40-99CD-2FE3EE4E60A0}"/>
              </a:ext>
            </a:extLst>
          </p:cNvPr>
          <p:cNvSpPr>
            <a:spLocks noGrp="1"/>
          </p:cNvSpPr>
          <p:nvPr>
            <p:ph idx="1"/>
          </p:nvPr>
        </p:nvSpPr>
        <p:spPr/>
        <p:txBody>
          <a:bodyPr/>
          <a:lstStyle/>
          <a:p>
            <a:r>
              <a:rPr lang="en-US" b="1" dirty="0"/>
              <a:t>Exercise – Haruki Murakami</a:t>
            </a:r>
          </a:p>
          <a:p>
            <a:r>
              <a:rPr lang="en-US" b="1" dirty="0"/>
              <a:t>Travel – James Salter</a:t>
            </a:r>
          </a:p>
          <a:p>
            <a:r>
              <a:rPr lang="en-US" b="1" dirty="0"/>
              <a:t>Read something you hate – Richard Silken</a:t>
            </a:r>
          </a:p>
          <a:p>
            <a:r>
              <a:rPr lang="en-US" b="1" dirty="0"/>
              <a:t>Take Notes about your Childhood – Tobias Wolff</a:t>
            </a:r>
          </a:p>
          <a:p>
            <a:endParaRPr lang="en-US" b="1" dirty="0"/>
          </a:p>
          <a:p>
            <a:r>
              <a:rPr lang="en-US" b="1" dirty="0"/>
              <a:t>Find what works for you!</a:t>
            </a:r>
          </a:p>
          <a:p>
            <a:endParaRPr lang="en-US" dirty="0"/>
          </a:p>
        </p:txBody>
      </p:sp>
    </p:spTree>
    <p:extLst>
      <p:ext uri="{BB962C8B-B14F-4D97-AF65-F5344CB8AC3E}">
        <p14:creationId xmlns:p14="http://schemas.microsoft.com/office/powerpoint/2010/main" val="2943214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013CC8-68BD-D24B-B497-D4229777EB72}"/>
              </a:ext>
            </a:extLst>
          </p:cNvPr>
          <p:cNvSpPr>
            <a:spLocks noGrp="1"/>
          </p:cNvSpPr>
          <p:nvPr>
            <p:ph type="title"/>
          </p:nvPr>
        </p:nvSpPr>
        <p:spPr/>
        <p:txBody>
          <a:bodyPr/>
          <a:lstStyle/>
          <a:p>
            <a:r>
              <a:rPr lang="en-US" dirty="0"/>
              <a:t>How does Personality fit into all of this?</a:t>
            </a:r>
          </a:p>
        </p:txBody>
      </p:sp>
      <p:sp>
        <p:nvSpPr>
          <p:cNvPr id="3" name="Content Placeholder 2">
            <a:extLst>
              <a:ext uri="{FF2B5EF4-FFF2-40B4-BE49-F238E27FC236}">
                <a16:creationId xmlns:a16="http://schemas.microsoft.com/office/drawing/2014/main" xmlns="" id="{70A3D8A8-B334-B34B-86E9-DFD9978B143A}"/>
              </a:ext>
            </a:extLst>
          </p:cNvPr>
          <p:cNvSpPr>
            <a:spLocks noGrp="1"/>
          </p:cNvSpPr>
          <p:nvPr>
            <p:ph idx="1"/>
          </p:nvPr>
        </p:nvSpPr>
        <p:spPr/>
        <p:txBody>
          <a:bodyPr/>
          <a:lstStyle/>
          <a:p>
            <a:r>
              <a:rPr lang="en-US" dirty="0"/>
              <a:t>Play up your Strengths and Analyze Personal Limitations (and try to Fix)</a:t>
            </a:r>
          </a:p>
          <a:p>
            <a:endParaRPr lang="en-US" dirty="0"/>
          </a:p>
          <a:p>
            <a:r>
              <a:rPr lang="en-US" dirty="0"/>
              <a:t>Have confidence in your work</a:t>
            </a:r>
          </a:p>
          <a:p>
            <a:endParaRPr lang="en-US" dirty="0"/>
          </a:p>
          <a:p>
            <a:r>
              <a:rPr lang="en-US" dirty="0"/>
              <a:t>Be willing to compete for your work (people will be critical of your ideas, particularly if they are iconoclastic)</a:t>
            </a:r>
          </a:p>
          <a:p>
            <a:endParaRPr lang="en-US" dirty="0"/>
          </a:p>
        </p:txBody>
      </p:sp>
    </p:spTree>
    <p:extLst>
      <p:ext uri="{BB962C8B-B14F-4D97-AF65-F5344CB8AC3E}">
        <p14:creationId xmlns:p14="http://schemas.microsoft.com/office/powerpoint/2010/main" val="16293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r>
              <a:rPr lang="en-US" altLang="en-US" dirty="0"/>
              <a:t>Personality Factors</a:t>
            </a:r>
          </a:p>
        </p:txBody>
      </p:sp>
      <p:sp>
        <p:nvSpPr>
          <p:cNvPr id="19458" name="Rectangle 4"/>
          <p:cNvSpPr>
            <a:spLocks noChangeArrowheads="1"/>
          </p:cNvSpPr>
          <p:nvPr/>
        </p:nvSpPr>
        <p:spPr bwMode="auto">
          <a:xfrm>
            <a:off x="2514600" y="16002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4000" dirty="0"/>
              <a:t>“Big 5” OCEAN</a:t>
            </a:r>
          </a:p>
          <a:p>
            <a:pPr lvl="1" eaLnBrk="1" hangingPunct="1"/>
            <a:r>
              <a:rPr lang="en-US" altLang="en-US" sz="3600" dirty="0"/>
              <a:t>Openness to Experience</a:t>
            </a:r>
          </a:p>
          <a:p>
            <a:pPr lvl="1" eaLnBrk="1" hangingPunct="1"/>
            <a:r>
              <a:rPr lang="en-US" altLang="en-US" sz="3600" dirty="0"/>
              <a:t>Conscientiousness</a:t>
            </a:r>
          </a:p>
          <a:p>
            <a:pPr lvl="1" eaLnBrk="1" hangingPunct="1"/>
            <a:r>
              <a:rPr lang="en-US" altLang="en-US" sz="3600" dirty="0"/>
              <a:t>Extraversion</a:t>
            </a:r>
          </a:p>
          <a:p>
            <a:pPr lvl="1" eaLnBrk="1" hangingPunct="1"/>
            <a:r>
              <a:rPr lang="en-US" altLang="en-US" sz="3600" dirty="0"/>
              <a:t>Agreeableness</a:t>
            </a:r>
          </a:p>
          <a:p>
            <a:pPr lvl="1" eaLnBrk="1" hangingPunct="1"/>
            <a:r>
              <a:rPr lang="en-US" altLang="en-US" sz="3600" dirty="0"/>
              <a:t>Neuroticism</a:t>
            </a:r>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18256282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r>
              <a:rPr lang="en-US" altLang="en-US" dirty="0"/>
              <a:t>Productive Personality</a:t>
            </a:r>
          </a:p>
        </p:txBody>
      </p:sp>
      <p:sp>
        <p:nvSpPr>
          <p:cNvPr id="21506" name="Rectangle 3"/>
          <p:cNvSpPr>
            <a:spLocks noChangeArrowheads="1"/>
          </p:cNvSpPr>
          <p:nvPr/>
        </p:nvSpPr>
        <p:spPr bwMode="auto">
          <a:xfrm>
            <a:off x="2514600" y="16002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r>
              <a:rPr lang="en-US" altLang="en-US" sz="4000"/>
              <a:t>OCEAN</a:t>
            </a:r>
          </a:p>
          <a:p>
            <a:pPr lvl="1" eaLnBrk="1" hangingPunct="1"/>
            <a:r>
              <a:rPr lang="en-US" altLang="en-US" sz="3600"/>
              <a:t>Openness to Experience HIGHish</a:t>
            </a:r>
          </a:p>
          <a:p>
            <a:pPr lvl="1" eaLnBrk="1" hangingPunct="1"/>
            <a:r>
              <a:rPr lang="en-US" altLang="en-US" sz="3600"/>
              <a:t>Conscientiousness HIGHish</a:t>
            </a:r>
          </a:p>
          <a:p>
            <a:pPr lvl="1" eaLnBrk="1" hangingPunct="1"/>
            <a:r>
              <a:rPr lang="en-US" altLang="en-US" sz="3600"/>
              <a:t>Extraversion HIGHish</a:t>
            </a:r>
          </a:p>
          <a:p>
            <a:pPr lvl="1" eaLnBrk="1" hangingPunct="1"/>
            <a:r>
              <a:rPr lang="en-US" altLang="en-US" sz="3600"/>
              <a:t>Agreeableness HIGHish</a:t>
            </a:r>
          </a:p>
          <a:p>
            <a:pPr lvl="1" eaLnBrk="1" hangingPunct="1"/>
            <a:r>
              <a:rPr lang="en-US" altLang="en-US" sz="3600"/>
              <a:t>Neuroticism LOWish</a:t>
            </a:r>
          </a:p>
          <a:p>
            <a:pPr eaLnBrk="1" hangingPunct="1"/>
            <a:endParaRPr lang="en-US" altLang="en-US" sz="3600"/>
          </a:p>
          <a:p>
            <a:pPr eaLnBrk="1" hangingPunct="1"/>
            <a:endParaRPr lang="en-US" altLang="en-US" sz="4000"/>
          </a:p>
        </p:txBody>
      </p:sp>
    </p:spTree>
    <p:extLst>
      <p:ext uri="{BB962C8B-B14F-4D97-AF65-F5344CB8AC3E}">
        <p14:creationId xmlns:p14="http://schemas.microsoft.com/office/powerpoint/2010/main" val="2323945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051810" y="0"/>
            <a:ext cx="5417820" cy="1295400"/>
          </a:xfrm>
          <a:noFill/>
        </p:spPr>
        <p:txBody>
          <a:bodyPr vert="horz" lIns="90488" tIns="44450" rIns="90488" bIns="44450" rtlCol="0" anchor="b">
            <a:normAutofit/>
          </a:bodyPr>
          <a:lstStyle/>
          <a:p>
            <a:pPr eaLnBrk="1" hangingPunct="1"/>
            <a:r>
              <a:rPr lang="en-US" altLang="en-US" dirty="0"/>
              <a:t>Productive Personality</a:t>
            </a:r>
          </a:p>
        </p:txBody>
      </p:sp>
      <p:sp>
        <p:nvSpPr>
          <p:cNvPr id="23554" name="Rectangle 3"/>
          <p:cNvSpPr>
            <a:spLocks noChangeArrowheads="1"/>
          </p:cNvSpPr>
          <p:nvPr/>
        </p:nvSpPr>
        <p:spPr bwMode="auto">
          <a:xfrm>
            <a:off x="217170" y="1295400"/>
            <a:ext cx="10831830" cy="244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000" dirty="0"/>
              <a:t>If you don’t have this personality profile, engineer it</a:t>
            </a:r>
          </a:p>
          <a:p>
            <a:pPr marL="457200" lvl="1" indent="0" eaLnBrk="1" hangingPunct="1">
              <a:buNone/>
            </a:pPr>
            <a:r>
              <a:rPr lang="en-US" altLang="en-US" sz="3600" dirty="0"/>
              <a:t>“Assume a virtue if you have it not, for use can almost change the stamp of nature.”  </a:t>
            </a:r>
            <a:r>
              <a:rPr lang="en-US" altLang="en-US" sz="3200" dirty="0"/>
              <a:t>Shakespeare</a:t>
            </a:r>
          </a:p>
          <a:p>
            <a:pPr eaLnBrk="1" hangingPunct="1"/>
            <a:endParaRPr lang="en-US" altLang="en-US" sz="3600" dirty="0"/>
          </a:p>
          <a:p>
            <a:pPr eaLnBrk="1" hangingPunct="1"/>
            <a:endParaRPr lang="en-US" altLang="en-US" sz="4000" dirty="0"/>
          </a:p>
        </p:txBody>
      </p:sp>
      <p:pic>
        <p:nvPicPr>
          <p:cNvPr id="2" name="Picture 1">
            <a:extLst>
              <a:ext uri="{FF2B5EF4-FFF2-40B4-BE49-F238E27FC236}">
                <a16:creationId xmlns:a16="http://schemas.microsoft.com/office/drawing/2014/main" xmlns="" id="{777ED4D2-F1C7-6546-9B09-F74D7CD0FCE1}"/>
              </a:ext>
            </a:extLst>
          </p:cNvPr>
          <p:cNvPicPr>
            <a:picLocks noChangeAspect="1"/>
          </p:cNvPicPr>
          <p:nvPr/>
        </p:nvPicPr>
        <p:blipFill>
          <a:blip r:embed="rId3"/>
          <a:stretch>
            <a:fillRect/>
          </a:stretch>
        </p:blipFill>
        <p:spPr>
          <a:xfrm>
            <a:off x="3487420" y="3737610"/>
            <a:ext cx="4546600" cy="2463800"/>
          </a:xfrm>
          <a:prstGeom prst="rect">
            <a:avLst/>
          </a:prstGeom>
        </p:spPr>
      </p:pic>
    </p:spTree>
    <p:extLst>
      <p:ext uri="{BB962C8B-B14F-4D97-AF65-F5344CB8AC3E}">
        <p14:creationId xmlns:p14="http://schemas.microsoft.com/office/powerpoint/2010/main" val="35288737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2979290" y="0"/>
            <a:ext cx="5280285" cy="1295400"/>
          </a:xfrm>
          <a:noFill/>
        </p:spPr>
        <p:txBody>
          <a:bodyPr vert="horz" lIns="90488" tIns="44450" rIns="90488" bIns="44450" rtlCol="0" anchor="b">
            <a:normAutofit/>
          </a:bodyPr>
          <a:lstStyle/>
          <a:p>
            <a:pPr eaLnBrk="1" hangingPunct="1"/>
            <a:r>
              <a:rPr lang="en-US" altLang="en-US" sz="4000" dirty="0"/>
              <a:t>Openness to Experience </a:t>
            </a:r>
            <a:br>
              <a:rPr lang="en-US" altLang="en-US" sz="4000" dirty="0"/>
            </a:br>
            <a:r>
              <a:rPr lang="en-US" altLang="en-US" sz="4000" dirty="0"/>
              <a:t>(and Conscientiousness)</a:t>
            </a:r>
          </a:p>
        </p:txBody>
      </p:sp>
      <p:sp>
        <p:nvSpPr>
          <p:cNvPr id="33794" name="Rectangle 3"/>
          <p:cNvSpPr>
            <a:spLocks noChangeArrowheads="1"/>
          </p:cNvSpPr>
          <p:nvPr/>
        </p:nvSpPr>
        <p:spPr bwMode="auto">
          <a:xfrm>
            <a:off x="691978" y="1371600"/>
            <a:ext cx="1054752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000" dirty="0"/>
              <a:t>“See that your pores are open… and keep a notebook.  Travel with it, sleep with it.  Slap into it every stray thought that flutters up into your brain. Cheap paper is less perishable than gray matter and pencil marking endures longer than memory.”</a:t>
            </a:r>
          </a:p>
          <a:p>
            <a:pPr lvl="2" eaLnBrk="1" hangingPunct="1"/>
            <a:r>
              <a:rPr lang="en-US" altLang="en-US" sz="3200" dirty="0"/>
              <a:t>Jack London </a:t>
            </a:r>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14509003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159170" y="0"/>
            <a:ext cx="7708692" cy="1295400"/>
          </a:xfrm>
          <a:noFill/>
        </p:spPr>
        <p:txBody>
          <a:bodyPr vert="horz" lIns="90488" tIns="44450" rIns="90488" bIns="44450" rtlCol="0" anchor="b">
            <a:normAutofit/>
          </a:bodyPr>
          <a:lstStyle/>
          <a:p>
            <a:pPr eaLnBrk="1" hangingPunct="1"/>
            <a:r>
              <a:rPr lang="en-US" altLang="en-US" sz="4000" dirty="0"/>
              <a:t>Openness to Experience </a:t>
            </a:r>
          </a:p>
        </p:txBody>
      </p:sp>
      <p:sp>
        <p:nvSpPr>
          <p:cNvPr id="33794" name="Rectangle 3"/>
          <p:cNvSpPr>
            <a:spLocks noChangeArrowheads="1"/>
          </p:cNvSpPr>
          <p:nvPr/>
        </p:nvSpPr>
        <p:spPr bwMode="auto">
          <a:xfrm>
            <a:off x="691978" y="2518348"/>
            <a:ext cx="10547522" cy="334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algn="ctr" eaLnBrk="1" hangingPunct="1">
              <a:buNone/>
            </a:pPr>
            <a:r>
              <a:rPr lang="en-US" altLang="en-US" sz="4000" dirty="0"/>
              <a:t>Be open to Feedback as well!</a:t>
            </a:r>
            <a:endParaRPr lang="en-US" altLang="en-US" sz="3200" dirty="0"/>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193026273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2784420" y="0"/>
            <a:ext cx="4800600" cy="1295400"/>
          </a:xfrm>
          <a:noFill/>
        </p:spPr>
        <p:txBody>
          <a:bodyPr vert="horz" lIns="90488" tIns="44450" rIns="90488" bIns="44450" rtlCol="0" anchor="b">
            <a:normAutofit/>
          </a:bodyPr>
          <a:lstStyle/>
          <a:p>
            <a:pPr eaLnBrk="1" hangingPunct="1"/>
            <a:r>
              <a:rPr lang="en-US" altLang="en-US" dirty="0"/>
              <a:t>Conscientiousness</a:t>
            </a:r>
          </a:p>
        </p:txBody>
      </p:sp>
      <p:sp>
        <p:nvSpPr>
          <p:cNvPr id="39938" name="Rectangle 3"/>
          <p:cNvSpPr>
            <a:spLocks noChangeArrowheads="1"/>
          </p:cNvSpPr>
          <p:nvPr/>
        </p:nvSpPr>
        <p:spPr bwMode="auto">
          <a:xfrm>
            <a:off x="691978" y="1371600"/>
            <a:ext cx="1054752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000" dirty="0"/>
              <a:t>While working as a sailor on a merchant ship sailing across the Pacific, London “woke up , took his (8-hr) shift at the wheel, ate, and then shut himself in his room for two hours and wrote.”</a:t>
            </a:r>
          </a:p>
          <a:p>
            <a:pPr lvl="2" eaLnBrk="1" hangingPunct="1"/>
            <a:r>
              <a:rPr lang="en-US" altLang="en-US" sz="3200" dirty="0"/>
              <a:t>From the biography of Jack London</a:t>
            </a:r>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3735277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r>
              <a:rPr lang="en-US" altLang="en-US" dirty="0"/>
              <a:t>Extraversion (Healthy Narcissism)</a:t>
            </a:r>
          </a:p>
        </p:txBody>
      </p:sp>
      <p:sp>
        <p:nvSpPr>
          <p:cNvPr id="41986" name="Rectangle 3"/>
          <p:cNvSpPr>
            <a:spLocks noChangeArrowheads="1"/>
          </p:cNvSpPr>
          <p:nvPr/>
        </p:nvSpPr>
        <p:spPr bwMode="auto">
          <a:xfrm>
            <a:off x="1050324" y="1371600"/>
            <a:ext cx="1018917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400" dirty="0"/>
              <a:t>“I have no unfinished stories.  Invariably I complete every one I start.   If it’s good, I sign it and send it out.  If it’s not good, I sign it and send it out.”</a:t>
            </a:r>
          </a:p>
          <a:p>
            <a:pPr lvl="2" eaLnBrk="1" hangingPunct="1"/>
            <a:r>
              <a:rPr lang="en-US" altLang="en-US" sz="3200" dirty="0"/>
              <a:t>Jack London</a:t>
            </a:r>
          </a:p>
          <a:p>
            <a:pPr eaLnBrk="1" hangingPunct="1"/>
            <a:endParaRPr lang="en-US" altLang="en-US" sz="3600" dirty="0"/>
          </a:p>
          <a:p>
            <a:pPr eaLnBrk="1" hangingPunct="1"/>
            <a:endParaRPr lang="en-US" altLang="en-US" sz="4000" dirty="0"/>
          </a:p>
        </p:txBody>
      </p:sp>
    </p:spTree>
    <p:extLst>
      <p:ext uri="{BB962C8B-B14F-4D97-AF65-F5344CB8AC3E}">
        <p14:creationId xmlns:p14="http://schemas.microsoft.com/office/powerpoint/2010/main" val="15058551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2514600" y="0"/>
            <a:ext cx="9144000" cy="1295400"/>
          </a:xfrm>
          <a:noFill/>
        </p:spPr>
        <p:txBody>
          <a:bodyPr vert="horz" lIns="90488" tIns="44450" rIns="90488" bIns="44450" rtlCol="0" anchor="b">
            <a:normAutofit/>
          </a:bodyPr>
          <a:lstStyle/>
          <a:p>
            <a:pPr eaLnBrk="1" hangingPunct="1"/>
            <a:r>
              <a:rPr lang="en-US" altLang="en-US" dirty="0"/>
              <a:t>Agreeableness</a:t>
            </a:r>
          </a:p>
        </p:txBody>
      </p:sp>
      <p:sp>
        <p:nvSpPr>
          <p:cNvPr id="41986" name="Rectangle 3"/>
          <p:cNvSpPr>
            <a:spLocks noChangeArrowheads="1"/>
          </p:cNvSpPr>
          <p:nvPr/>
        </p:nvSpPr>
        <p:spPr bwMode="auto">
          <a:xfrm>
            <a:off x="2705100" y="13716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488" tIns="44450" rIns="90488" bIns="44450"/>
          <a:lstStyle>
            <a:lvl1pPr marL="342900" indent="-342900">
              <a:spcBef>
                <a:spcPct val="20000"/>
              </a:spcBef>
              <a:buClr>
                <a:schemeClr val="tx2"/>
              </a:buClr>
              <a:buSzPct val="90000"/>
              <a:buFont typeface="Symbol" charset="2"/>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buNone/>
            </a:pPr>
            <a:r>
              <a:rPr lang="en-US" altLang="en-US" sz="4400" dirty="0"/>
              <a:t>People in your field are…</a:t>
            </a:r>
          </a:p>
          <a:p>
            <a:pPr marL="0" indent="0" eaLnBrk="1" hangingPunct="1">
              <a:buNone/>
            </a:pPr>
            <a:endParaRPr lang="en-US" altLang="en-US" sz="4400" dirty="0"/>
          </a:p>
          <a:p>
            <a:pPr marL="0" indent="0" eaLnBrk="1" hangingPunct="1">
              <a:buNone/>
            </a:pPr>
            <a:r>
              <a:rPr lang="en-US" altLang="en-US" sz="4400" dirty="0"/>
              <a:t>People. </a:t>
            </a:r>
          </a:p>
          <a:p>
            <a:pPr marL="0" indent="0" eaLnBrk="1" hangingPunct="1">
              <a:buNone/>
            </a:pPr>
            <a:endParaRPr lang="en-US" altLang="en-US" sz="4400" dirty="0"/>
          </a:p>
          <a:p>
            <a:pPr marL="0" indent="0" eaLnBrk="1" hangingPunct="1">
              <a:buNone/>
            </a:pPr>
            <a:r>
              <a:rPr lang="en-US" altLang="en-US" sz="4400" dirty="0"/>
              <a:t>Colleagues, collaborators, editors, reviewers.</a:t>
            </a:r>
            <a:endParaRPr lang="en-US" altLang="en-US" sz="3600" dirty="0"/>
          </a:p>
          <a:p>
            <a:pPr eaLnBrk="1" hangingPunct="1"/>
            <a:endParaRPr lang="en-US" altLang="en-US" sz="4000" dirty="0"/>
          </a:p>
        </p:txBody>
      </p:sp>
    </p:spTree>
    <p:extLst>
      <p:ext uri="{BB962C8B-B14F-4D97-AF65-F5344CB8AC3E}">
        <p14:creationId xmlns:p14="http://schemas.microsoft.com/office/powerpoint/2010/main" val="2579715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charset="0"/>
                <a:ea typeface="Arial" charset="0"/>
                <a:cs typeface="Arial" charset="0"/>
              </a:rPr>
              <a:t>How do I spend my time</a:t>
            </a:r>
          </a:p>
        </p:txBody>
      </p:sp>
      <p:sp>
        <p:nvSpPr>
          <p:cNvPr id="3" name="Content Placeholder 2"/>
          <p:cNvSpPr>
            <a:spLocks noGrp="1"/>
          </p:cNvSpPr>
          <p:nvPr>
            <p:ph idx="1"/>
          </p:nvPr>
        </p:nvSpPr>
        <p:spPr>
          <a:xfrm>
            <a:off x="3314700" y="1690688"/>
            <a:ext cx="6088380" cy="4550092"/>
          </a:xfrm>
        </p:spPr>
        <p:txBody>
          <a:bodyPr>
            <a:normAutofit fontScale="92500" lnSpcReduction="10000"/>
          </a:bodyPr>
          <a:lstStyle/>
          <a:p>
            <a:r>
              <a:rPr lang="en-US" dirty="0">
                <a:latin typeface="Arial" charset="0"/>
                <a:ea typeface="Arial" charset="0"/>
                <a:cs typeface="Arial" charset="0"/>
              </a:rPr>
              <a:t>Editing</a:t>
            </a:r>
          </a:p>
          <a:p>
            <a:r>
              <a:rPr lang="en-US" dirty="0">
                <a:latin typeface="Arial" charset="0"/>
                <a:ea typeface="Arial" charset="0"/>
                <a:cs typeface="Arial" charset="0"/>
              </a:rPr>
              <a:t>Writing</a:t>
            </a:r>
          </a:p>
          <a:p>
            <a:r>
              <a:rPr lang="en-US" dirty="0">
                <a:latin typeface="Arial" charset="0"/>
                <a:ea typeface="Arial" charset="0"/>
                <a:cs typeface="Arial" charset="0"/>
              </a:rPr>
              <a:t>Project Management/Development</a:t>
            </a:r>
          </a:p>
          <a:p>
            <a:r>
              <a:rPr lang="en-US" dirty="0">
                <a:latin typeface="Arial" charset="0"/>
                <a:ea typeface="Arial" charset="0"/>
                <a:cs typeface="Arial" charset="0"/>
              </a:rPr>
              <a:t>Mentoring/Advising</a:t>
            </a:r>
          </a:p>
          <a:p>
            <a:r>
              <a:rPr lang="en-US" dirty="0">
                <a:latin typeface="Arial" charset="0"/>
                <a:ea typeface="Arial" charset="0"/>
                <a:cs typeface="Arial" charset="0"/>
              </a:rPr>
              <a:t>Clinical Supervision</a:t>
            </a:r>
          </a:p>
          <a:p>
            <a:r>
              <a:rPr lang="en-US" dirty="0">
                <a:latin typeface="Arial" charset="0"/>
                <a:ea typeface="Arial" charset="0"/>
                <a:cs typeface="Arial" charset="0"/>
              </a:rPr>
              <a:t>Study Critique/Analysis/Reviewing</a:t>
            </a:r>
          </a:p>
          <a:p>
            <a:r>
              <a:rPr lang="en-US" dirty="0">
                <a:latin typeface="Arial" charset="0"/>
                <a:ea typeface="Arial" charset="0"/>
                <a:cs typeface="Arial" charset="0"/>
              </a:rPr>
              <a:t>Clinical Work</a:t>
            </a:r>
          </a:p>
          <a:p>
            <a:r>
              <a:rPr lang="en-US" dirty="0">
                <a:latin typeface="Arial" charset="0"/>
                <a:ea typeface="Arial" charset="0"/>
                <a:cs typeface="Arial" charset="0"/>
              </a:rPr>
              <a:t>Consulting</a:t>
            </a:r>
          </a:p>
          <a:p>
            <a:r>
              <a:rPr lang="en-US" dirty="0">
                <a:latin typeface="Arial" charset="0"/>
                <a:ea typeface="Arial" charset="0"/>
                <a:cs typeface="Arial" charset="0"/>
              </a:rPr>
              <a:t>Admin</a:t>
            </a:r>
          </a:p>
          <a:p>
            <a:r>
              <a:rPr lang="en-US" dirty="0">
                <a:latin typeface="Arial" charset="0"/>
                <a:ea typeface="Arial" charset="0"/>
                <a:cs typeface="Arial" charset="0"/>
              </a:rPr>
              <a:t>Teaching</a:t>
            </a:r>
          </a:p>
        </p:txBody>
      </p:sp>
    </p:spTree>
    <p:extLst>
      <p:ext uri="{BB962C8B-B14F-4D97-AF65-F5344CB8AC3E}">
        <p14:creationId xmlns:p14="http://schemas.microsoft.com/office/powerpoint/2010/main" val="1710994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600AB-8EB5-1347-AB13-2A88E29C7BB3}"/>
              </a:ext>
            </a:extLst>
          </p:cNvPr>
          <p:cNvSpPr>
            <a:spLocks noGrp="1"/>
          </p:cNvSpPr>
          <p:nvPr>
            <p:ph type="title"/>
          </p:nvPr>
        </p:nvSpPr>
        <p:spPr/>
        <p:txBody>
          <a:bodyPr/>
          <a:lstStyle/>
          <a:p>
            <a:r>
              <a:rPr lang="en-US" dirty="0"/>
              <a:t>Neuroticism (Evaluation Fears/Rejection)</a:t>
            </a:r>
          </a:p>
        </p:txBody>
      </p:sp>
      <p:sp>
        <p:nvSpPr>
          <p:cNvPr id="3" name="Content Placeholder 2">
            <a:extLst>
              <a:ext uri="{FF2B5EF4-FFF2-40B4-BE49-F238E27FC236}">
                <a16:creationId xmlns:a16="http://schemas.microsoft.com/office/drawing/2014/main" xmlns="" id="{BC2598BB-7B52-954A-8B9C-806F704D007B}"/>
              </a:ext>
            </a:extLst>
          </p:cNvPr>
          <p:cNvSpPr>
            <a:spLocks noGrp="1"/>
          </p:cNvSpPr>
          <p:nvPr>
            <p:ph idx="1"/>
          </p:nvPr>
        </p:nvSpPr>
        <p:spPr/>
        <p:txBody>
          <a:bodyPr/>
          <a:lstStyle/>
          <a:p>
            <a:r>
              <a:rPr lang="en-US" dirty="0"/>
              <a:t>You will never complete a perfect study</a:t>
            </a:r>
          </a:p>
          <a:p>
            <a:r>
              <a:rPr lang="en-US" dirty="0"/>
              <a:t>You will never write a perfect paper</a:t>
            </a:r>
          </a:p>
          <a:p>
            <a:r>
              <a:rPr lang="en-US" dirty="0"/>
              <a:t>Accept the fact that your papers/grants will be rejected</a:t>
            </a:r>
          </a:p>
          <a:p>
            <a:r>
              <a:rPr lang="en-US" dirty="0"/>
              <a:t>Do not fear rejection too greatly, accept this as part of your life as a writer/scholar </a:t>
            </a:r>
          </a:p>
          <a:p>
            <a:r>
              <a:rPr lang="en-US" dirty="0"/>
              <a:t>Allow your fears to motivate you, but not dominate you</a:t>
            </a:r>
          </a:p>
        </p:txBody>
      </p:sp>
    </p:spTree>
    <p:extLst>
      <p:ext uri="{BB962C8B-B14F-4D97-AF65-F5344CB8AC3E}">
        <p14:creationId xmlns:p14="http://schemas.microsoft.com/office/powerpoint/2010/main" val="26468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D0820-2BAA-C84C-B426-FD8D061DE01C}"/>
              </a:ext>
            </a:extLst>
          </p:cNvPr>
          <p:cNvSpPr>
            <a:spLocks noGrp="1"/>
          </p:cNvSpPr>
          <p:nvPr>
            <p:ph type="title"/>
          </p:nvPr>
        </p:nvSpPr>
        <p:spPr/>
        <p:txBody>
          <a:bodyPr/>
          <a:lstStyle/>
          <a:p>
            <a:r>
              <a:rPr lang="en-US" dirty="0"/>
              <a:t>Your work will be rejected</a:t>
            </a:r>
          </a:p>
        </p:txBody>
      </p:sp>
      <p:sp>
        <p:nvSpPr>
          <p:cNvPr id="3" name="Content Placeholder 2">
            <a:extLst>
              <a:ext uri="{FF2B5EF4-FFF2-40B4-BE49-F238E27FC236}">
                <a16:creationId xmlns:a16="http://schemas.microsoft.com/office/drawing/2014/main" xmlns="" id="{D8CBA07C-2C8C-454B-95F6-6FB5BBE5B3D6}"/>
              </a:ext>
            </a:extLst>
          </p:cNvPr>
          <p:cNvSpPr>
            <a:spLocks noGrp="1"/>
          </p:cNvSpPr>
          <p:nvPr>
            <p:ph idx="1"/>
          </p:nvPr>
        </p:nvSpPr>
        <p:spPr/>
        <p:txBody>
          <a:bodyPr>
            <a:normAutofit/>
          </a:bodyPr>
          <a:lstStyle/>
          <a:p>
            <a:r>
              <a:rPr lang="en-US" sz="4000" dirty="0"/>
              <a:t>Over and over again</a:t>
            </a:r>
          </a:p>
          <a:p>
            <a:r>
              <a:rPr lang="en-US" sz="4000" dirty="0"/>
              <a:t>And some more</a:t>
            </a:r>
          </a:p>
          <a:p>
            <a:r>
              <a:rPr lang="en-US" sz="4000" dirty="0"/>
              <a:t>Granting agencies and top tier journals reject over 90% of submissions</a:t>
            </a:r>
          </a:p>
        </p:txBody>
      </p:sp>
    </p:spTree>
    <p:extLst>
      <p:ext uri="{BB962C8B-B14F-4D97-AF65-F5344CB8AC3E}">
        <p14:creationId xmlns:p14="http://schemas.microsoft.com/office/powerpoint/2010/main" val="248412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838200" y="365125"/>
            <a:ext cx="10515600" cy="800735"/>
          </a:xfrm>
          <a:noFill/>
        </p:spPr>
        <p:txBody>
          <a:bodyPr vert="horz" lIns="90488" tIns="44450" rIns="90488" bIns="44450" rtlCol="0" anchor="b">
            <a:normAutofit/>
          </a:bodyPr>
          <a:lstStyle/>
          <a:p>
            <a:pPr eaLnBrk="1" hangingPunct="1"/>
            <a:r>
              <a:rPr lang="en-US" altLang="en-US" dirty="0"/>
              <a:t>You will be in good company</a:t>
            </a:r>
          </a:p>
        </p:txBody>
      </p:sp>
      <p:sp>
        <p:nvSpPr>
          <p:cNvPr id="62466" name="Rectangle 3"/>
          <p:cNvSpPr>
            <a:spLocks noGrp="1" noChangeArrowheads="1"/>
          </p:cNvSpPr>
          <p:nvPr>
            <p:ph type="body" idx="1"/>
          </p:nvPr>
        </p:nvSpPr>
        <p:spPr>
          <a:xfrm>
            <a:off x="838201" y="1600200"/>
            <a:ext cx="9906000" cy="5257800"/>
          </a:xfrm>
          <a:noFill/>
        </p:spPr>
        <p:txBody>
          <a:bodyPr vert="horz" lIns="90488" tIns="44450" rIns="90488" bIns="44450" rtlCol="0">
            <a:normAutofit/>
          </a:bodyPr>
          <a:lstStyle/>
          <a:p>
            <a:pPr eaLnBrk="1" hangingPunct="1">
              <a:lnSpc>
                <a:spcPct val="80000"/>
              </a:lnSpc>
            </a:pPr>
            <a:r>
              <a:rPr lang="en-US" altLang="en-US" dirty="0"/>
              <a:t>In 1797, a clergyman wrote to a publisher, offering a  novel for publication by a first-time author. Without a word of encouragement, the publisher declined the book, manuscript unseen, by return of post. </a:t>
            </a:r>
            <a:br>
              <a:rPr lang="en-US" altLang="en-US" dirty="0"/>
            </a:br>
            <a:r>
              <a:rPr lang="en-US" altLang="en-US" dirty="0"/>
              <a:t/>
            </a:r>
            <a:br>
              <a:rPr lang="en-US" altLang="en-US" dirty="0"/>
            </a:br>
            <a:r>
              <a:rPr lang="en-US" altLang="en-US" dirty="0"/>
              <a:t>Unfortunately for the publisher, the clergyman was George Austen, soliciting publication on his daughter Jane's behalf, and the novel in question was an early version of </a:t>
            </a:r>
            <a:r>
              <a:rPr lang="en-US" altLang="en-US" i="1" dirty="0"/>
              <a:t>Pride and Prejudice. </a:t>
            </a:r>
            <a:br>
              <a:rPr lang="en-US" altLang="en-US" i="1" dirty="0"/>
            </a:br>
            <a:r>
              <a:rPr lang="en-US" altLang="en-US" dirty="0"/>
              <a:t/>
            </a:r>
            <a:br>
              <a:rPr lang="en-US" altLang="en-US" dirty="0"/>
            </a:br>
            <a:r>
              <a:rPr lang="en-US" altLang="en-US" dirty="0"/>
              <a:t>It would be another fourteen years before Jane Austen saw her first novel in print. </a:t>
            </a:r>
          </a:p>
        </p:txBody>
      </p:sp>
    </p:spTree>
    <p:extLst>
      <p:ext uri="{BB962C8B-B14F-4D97-AF65-F5344CB8AC3E}">
        <p14:creationId xmlns:p14="http://schemas.microsoft.com/office/powerpoint/2010/main" val="11610153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a:t>Neuroticism: On Being Rejected</a:t>
            </a:r>
          </a:p>
        </p:txBody>
      </p:sp>
      <p:sp>
        <p:nvSpPr>
          <p:cNvPr id="54274" name="Rectangle 3"/>
          <p:cNvSpPr>
            <a:spLocks noGrp="1" noChangeArrowheads="1"/>
          </p:cNvSpPr>
          <p:nvPr>
            <p:ph type="body" idx="1"/>
          </p:nvPr>
        </p:nvSpPr>
        <p:spPr>
          <a:xfrm>
            <a:off x="1458097" y="1828800"/>
            <a:ext cx="9286103" cy="4648200"/>
          </a:xfrm>
          <a:noFill/>
        </p:spPr>
        <p:txBody>
          <a:bodyPr vert="horz" lIns="90488" tIns="44450" rIns="90488" bIns="44450" rtlCol="0">
            <a:normAutofit/>
          </a:bodyPr>
          <a:lstStyle/>
          <a:p>
            <a:pPr eaLnBrk="1" hangingPunct="1"/>
            <a:r>
              <a:rPr lang="en-US" altLang="en-US" sz="4000" dirty="0"/>
              <a:t>T.S. Eliot, acting not as author but as editor, rejected a book from his publishing house in 1944, saying that it was “generally not convincing.”</a:t>
            </a:r>
          </a:p>
          <a:p>
            <a:pPr eaLnBrk="1" hangingPunct="1"/>
            <a:r>
              <a:rPr lang="en-US" altLang="en-US" sz="4000" dirty="0"/>
              <a:t>That book was….</a:t>
            </a:r>
          </a:p>
          <a:p>
            <a:pPr marL="0" indent="0">
              <a:buNone/>
            </a:pPr>
            <a:endParaRPr lang="en-US" altLang="en-US" sz="4000" dirty="0"/>
          </a:p>
          <a:p>
            <a:pPr marL="0" indent="0">
              <a:buNone/>
            </a:pPr>
            <a:r>
              <a:rPr lang="en-US" altLang="en-US" sz="4000" dirty="0"/>
              <a:t>Orwell’s </a:t>
            </a:r>
            <a:r>
              <a:rPr lang="en-US" altLang="en-US" sz="4000" i="1" dirty="0"/>
              <a:t>Animal Farm</a:t>
            </a:r>
            <a:r>
              <a:rPr lang="en-US" altLang="en-US" sz="4000" dirty="0"/>
              <a:t>.</a:t>
            </a:r>
          </a:p>
          <a:p>
            <a:pPr eaLnBrk="1" hangingPunct="1"/>
            <a:endParaRPr lang="en-US" altLang="en-US" sz="4000" dirty="0"/>
          </a:p>
          <a:p>
            <a:pPr eaLnBrk="1" hangingPunct="1">
              <a:buFont typeface="Symbol" charset="2"/>
              <a:buNone/>
            </a:pPr>
            <a:endParaRPr lang="en-US" altLang="en-US" sz="4000" dirty="0"/>
          </a:p>
        </p:txBody>
      </p:sp>
    </p:spTree>
    <p:extLst>
      <p:ext uri="{BB962C8B-B14F-4D97-AF65-F5344CB8AC3E}">
        <p14:creationId xmlns:p14="http://schemas.microsoft.com/office/powerpoint/2010/main" val="310686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a:t>Neuroticism: On Being Rejected</a:t>
            </a:r>
          </a:p>
        </p:txBody>
      </p:sp>
      <p:sp>
        <p:nvSpPr>
          <p:cNvPr id="58370" name="Rectangle 3"/>
          <p:cNvSpPr>
            <a:spLocks noGrp="1" noChangeArrowheads="1"/>
          </p:cNvSpPr>
          <p:nvPr>
            <p:ph type="body" idx="1"/>
          </p:nvPr>
        </p:nvSpPr>
        <p:spPr>
          <a:xfrm>
            <a:off x="926757" y="1828800"/>
            <a:ext cx="9817443" cy="4648200"/>
          </a:xfrm>
          <a:noFill/>
        </p:spPr>
        <p:txBody>
          <a:bodyPr vert="horz" lIns="90488" tIns="44450" rIns="90488" bIns="44450" rtlCol="0">
            <a:normAutofit/>
          </a:bodyPr>
          <a:lstStyle/>
          <a:p>
            <a:pPr eaLnBrk="1" hangingPunct="1"/>
            <a:r>
              <a:rPr lang="en-US" altLang="en-US" sz="4000" dirty="0"/>
              <a:t> F. Scott Fitzgerald’s last royalty check before his death was for sales of forty copies of his books, seven of </a:t>
            </a:r>
            <a:r>
              <a:rPr lang="en-US" altLang="en-US" sz="4000" i="1" dirty="0"/>
              <a:t>The Great Gatsby</a:t>
            </a:r>
            <a:r>
              <a:rPr lang="en-US" altLang="en-US" sz="4000" dirty="0"/>
              <a:t>.  Royalty check was for $13.</a:t>
            </a:r>
            <a:endParaRPr lang="en-US" altLang="en-US" sz="4000" i="1" dirty="0"/>
          </a:p>
          <a:p>
            <a:pPr eaLnBrk="1" hangingPunct="1"/>
            <a:r>
              <a:rPr lang="en-US" altLang="en-US" sz="4000" i="1" dirty="0"/>
              <a:t> </a:t>
            </a:r>
            <a:r>
              <a:rPr lang="en-US" altLang="en-US" sz="4000" dirty="0"/>
              <a:t>Since his death, </a:t>
            </a:r>
            <a:r>
              <a:rPr lang="en-US" altLang="en-US" sz="4000" i="1" dirty="0"/>
              <a:t>The Great Gatsby</a:t>
            </a:r>
            <a:r>
              <a:rPr lang="en-US" altLang="en-US" sz="4000" dirty="0"/>
              <a:t> has sold well over 10 million copies.</a:t>
            </a:r>
          </a:p>
        </p:txBody>
      </p:sp>
    </p:spTree>
    <p:extLst>
      <p:ext uri="{BB962C8B-B14F-4D97-AF65-F5344CB8AC3E}">
        <p14:creationId xmlns:p14="http://schemas.microsoft.com/office/powerpoint/2010/main" val="108566665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FF62C-9F76-C445-8140-C232DEE2C719}"/>
              </a:ext>
            </a:extLst>
          </p:cNvPr>
          <p:cNvSpPr>
            <a:spLocks noGrp="1"/>
          </p:cNvSpPr>
          <p:nvPr>
            <p:ph type="title"/>
          </p:nvPr>
        </p:nvSpPr>
        <p:spPr/>
        <p:txBody>
          <a:bodyPr/>
          <a:lstStyle/>
          <a:p>
            <a:r>
              <a:rPr lang="en-US" dirty="0"/>
              <a:t>On being Rejected/</a:t>
            </a:r>
            <a:r>
              <a:rPr lang="en-US" b="1" dirty="0"/>
              <a:t>Peer Review </a:t>
            </a:r>
          </a:p>
        </p:txBody>
      </p:sp>
      <p:sp>
        <p:nvSpPr>
          <p:cNvPr id="3" name="Content Placeholder 2">
            <a:extLst>
              <a:ext uri="{FF2B5EF4-FFF2-40B4-BE49-F238E27FC236}">
                <a16:creationId xmlns:a16="http://schemas.microsoft.com/office/drawing/2014/main" xmlns="" id="{0B290EB9-CCA4-4F42-A1E6-86C6AE651FA1}"/>
              </a:ext>
            </a:extLst>
          </p:cNvPr>
          <p:cNvSpPr>
            <a:spLocks noGrp="1"/>
          </p:cNvSpPr>
          <p:nvPr>
            <p:ph idx="1"/>
          </p:nvPr>
        </p:nvSpPr>
        <p:spPr/>
        <p:txBody>
          <a:bodyPr/>
          <a:lstStyle/>
          <a:p>
            <a:pPr lvl="1"/>
            <a:r>
              <a:rPr lang="en-US" dirty="0"/>
              <a:t>Will often consist of three or four people (hopefully in your field)</a:t>
            </a:r>
          </a:p>
          <a:p>
            <a:pPr lvl="1"/>
            <a:r>
              <a:rPr lang="en-US" dirty="0"/>
              <a:t>They are not paid for this service to the journal </a:t>
            </a:r>
          </a:p>
          <a:p>
            <a:pPr lvl="1"/>
            <a:r>
              <a:rPr lang="en-US" dirty="0"/>
              <a:t>Reviewing your paper is one of their lowest priorities</a:t>
            </a:r>
          </a:p>
          <a:p>
            <a:pPr lvl="1"/>
            <a:r>
              <a:rPr lang="en-US" dirty="0"/>
              <a:t>Peer reviewers have their own biases and assumptions</a:t>
            </a:r>
          </a:p>
          <a:p>
            <a:pPr lvl="1"/>
            <a:r>
              <a:rPr lang="en-US" dirty="0"/>
              <a:t>Peer reviewers can often be mistaken, overlooking critical elements in your paper or grant</a:t>
            </a:r>
          </a:p>
          <a:p>
            <a:pPr lvl="1"/>
            <a:r>
              <a:rPr lang="en-US" dirty="0"/>
              <a:t>Peer reviewers may be uninformed, with little or no knowledge of your area</a:t>
            </a:r>
          </a:p>
          <a:p>
            <a:pPr lvl="1"/>
            <a:endParaRPr lang="en-US" dirty="0"/>
          </a:p>
          <a:p>
            <a:pPr lvl="1"/>
            <a:r>
              <a:rPr lang="en-US" dirty="0"/>
              <a:t>However, </a:t>
            </a:r>
            <a:r>
              <a:rPr lang="en-US" b="1" dirty="0"/>
              <a:t>sometimes peer review will strengthen your paper</a:t>
            </a:r>
          </a:p>
        </p:txBody>
      </p:sp>
    </p:spTree>
    <p:extLst>
      <p:ext uri="{BB962C8B-B14F-4D97-AF65-F5344CB8AC3E}">
        <p14:creationId xmlns:p14="http://schemas.microsoft.com/office/powerpoint/2010/main" val="2724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dirty="0"/>
              <a:t>On Being Rejected</a:t>
            </a:r>
          </a:p>
        </p:txBody>
      </p:sp>
      <p:sp>
        <p:nvSpPr>
          <p:cNvPr id="52226" name="Rectangle 3"/>
          <p:cNvSpPr>
            <a:spLocks noGrp="1" noChangeArrowheads="1"/>
          </p:cNvSpPr>
          <p:nvPr>
            <p:ph type="body" idx="1"/>
          </p:nvPr>
        </p:nvSpPr>
        <p:spPr>
          <a:xfrm>
            <a:off x="1223319" y="1954530"/>
            <a:ext cx="9545965" cy="4648200"/>
          </a:xfrm>
          <a:noFill/>
        </p:spPr>
        <p:txBody>
          <a:bodyPr vert="horz" lIns="90488" tIns="44450" rIns="90488" bIns="44450" rtlCol="0">
            <a:normAutofit fontScale="92500" lnSpcReduction="20000"/>
          </a:bodyPr>
          <a:lstStyle/>
          <a:p>
            <a:pPr marL="0" indent="0" eaLnBrk="1" hangingPunct="1">
              <a:buNone/>
            </a:pPr>
            <a:r>
              <a:rPr lang="en-US" altLang="en-US" sz="4000" dirty="0"/>
              <a:t>If you are rejected, assume the reviewers are idiots</a:t>
            </a:r>
          </a:p>
          <a:p>
            <a:pPr marL="0" indent="0" eaLnBrk="1" hangingPunct="1">
              <a:buNone/>
            </a:pPr>
            <a:endParaRPr lang="en-US" altLang="en-US" sz="4000" dirty="0"/>
          </a:p>
          <a:p>
            <a:pPr marL="0" indent="0" eaLnBrk="1" hangingPunct="1">
              <a:buNone/>
            </a:pPr>
            <a:r>
              <a:rPr lang="en-US" altLang="en-US" sz="4000" dirty="0"/>
              <a:t>Or at least assume you and your collaborators are as reasonable/smart as the reviewers</a:t>
            </a:r>
          </a:p>
          <a:p>
            <a:pPr marL="0" indent="0" eaLnBrk="1" hangingPunct="1">
              <a:buNone/>
            </a:pPr>
            <a:endParaRPr lang="en-US" altLang="en-US" sz="4000" dirty="0"/>
          </a:p>
          <a:p>
            <a:pPr marL="0" indent="0" eaLnBrk="1" hangingPunct="1">
              <a:buNone/>
            </a:pPr>
            <a:r>
              <a:rPr lang="en-US" altLang="en-US" sz="4000" dirty="0"/>
              <a:t>Keep sending it in; you are the expert on your work (you spent 100+ hours on it, reviewers spent 1-2, maybe); take the big points, fix them, and send it back in (in 24 hours).</a:t>
            </a:r>
          </a:p>
        </p:txBody>
      </p:sp>
    </p:spTree>
    <p:extLst>
      <p:ext uri="{BB962C8B-B14F-4D97-AF65-F5344CB8AC3E}">
        <p14:creationId xmlns:p14="http://schemas.microsoft.com/office/powerpoint/2010/main" val="22894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CA5065-19EC-F843-9550-BA56BC346596}"/>
              </a:ext>
            </a:extLst>
          </p:cNvPr>
          <p:cNvSpPr>
            <a:spLocks noGrp="1"/>
          </p:cNvSpPr>
          <p:nvPr>
            <p:ph type="title"/>
          </p:nvPr>
        </p:nvSpPr>
        <p:spPr/>
        <p:txBody>
          <a:bodyPr/>
          <a:lstStyle/>
          <a:p>
            <a:r>
              <a:rPr lang="en-US" dirty="0"/>
              <a:t>On being rejected – publication strategy</a:t>
            </a:r>
          </a:p>
        </p:txBody>
      </p:sp>
      <p:sp>
        <p:nvSpPr>
          <p:cNvPr id="3" name="Content Placeholder 2">
            <a:extLst>
              <a:ext uri="{FF2B5EF4-FFF2-40B4-BE49-F238E27FC236}">
                <a16:creationId xmlns:a16="http://schemas.microsoft.com/office/drawing/2014/main" xmlns="" id="{AC8D51EB-12BD-2742-B877-A69836C28C73}"/>
              </a:ext>
            </a:extLst>
          </p:cNvPr>
          <p:cNvSpPr>
            <a:spLocks noGrp="1"/>
          </p:cNvSpPr>
          <p:nvPr>
            <p:ph idx="1"/>
          </p:nvPr>
        </p:nvSpPr>
        <p:spPr/>
        <p:txBody>
          <a:bodyPr/>
          <a:lstStyle/>
          <a:p>
            <a:r>
              <a:rPr lang="en-US" dirty="0"/>
              <a:t>Start at a top tier journal – ask for guidance from senior people about whether it has a shot</a:t>
            </a:r>
          </a:p>
          <a:p>
            <a:r>
              <a:rPr lang="en-US" dirty="0"/>
              <a:t>Try to submit once or twice a year in the top journal in your field</a:t>
            </a:r>
          </a:p>
          <a:p>
            <a:r>
              <a:rPr lang="en-US" dirty="0"/>
              <a:t>Think about the types of papers these journals publish/keep this in mind</a:t>
            </a:r>
          </a:p>
          <a:p>
            <a:r>
              <a:rPr lang="en-US" dirty="0"/>
              <a:t>If rejected, go to the next best option (</a:t>
            </a:r>
            <a:r>
              <a:rPr lang="en-US" b="1" dirty="0"/>
              <a:t>Impact Factor</a:t>
            </a:r>
            <a:r>
              <a:rPr lang="en-US" dirty="0"/>
              <a:t>)</a:t>
            </a:r>
          </a:p>
          <a:p>
            <a:r>
              <a:rPr lang="en-US" dirty="0"/>
              <a:t>Rinse and repeat</a:t>
            </a:r>
          </a:p>
          <a:p>
            <a:endParaRPr lang="en-US" dirty="0"/>
          </a:p>
        </p:txBody>
      </p:sp>
    </p:spTree>
    <p:extLst>
      <p:ext uri="{BB962C8B-B14F-4D97-AF65-F5344CB8AC3E}">
        <p14:creationId xmlns:p14="http://schemas.microsoft.com/office/powerpoint/2010/main" val="29476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838200" y="365126"/>
            <a:ext cx="10515600" cy="833480"/>
          </a:xfrm>
          <a:noFill/>
        </p:spPr>
        <p:txBody>
          <a:bodyPr vert="horz" lIns="90488" tIns="44450" rIns="90488" bIns="44450" rtlCol="0" anchor="b">
            <a:normAutofit/>
          </a:bodyPr>
          <a:lstStyle/>
          <a:p>
            <a:pPr eaLnBrk="1" hangingPunct="1"/>
            <a:r>
              <a:rPr lang="en-US" altLang="en-US" dirty="0"/>
              <a:t>On Being Rejected: Editors and Reviewers</a:t>
            </a:r>
          </a:p>
        </p:txBody>
      </p:sp>
      <p:sp>
        <p:nvSpPr>
          <p:cNvPr id="60418" name="Rectangle 3"/>
          <p:cNvSpPr>
            <a:spLocks noGrp="1" noChangeArrowheads="1"/>
          </p:cNvSpPr>
          <p:nvPr>
            <p:ph type="body" idx="1"/>
          </p:nvPr>
        </p:nvSpPr>
        <p:spPr>
          <a:xfrm>
            <a:off x="2249488" y="1828800"/>
            <a:ext cx="8494712" cy="4648200"/>
          </a:xfrm>
          <a:noFill/>
        </p:spPr>
        <p:txBody>
          <a:bodyPr vert="horz" lIns="90488" tIns="44450" rIns="90488" bIns="44450" rtlCol="0">
            <a:normAutofit/>
          </a:bodyPr>
          <a:lstStyle/>
          <a:p>
            <a:pPr marL="0" indent="0" eaLnBrk="1" hangingPunct="1">
              <a:buNone/>
            </a:pPr>
            <a:r>
              <a:rPr lang="en-US" altLang="en-US" sz="4500" dirty="0"/>
              <a:t>Really no need to worry about carry-over effects of one rejection on future prospects.</a:t>
            </a:r>
          </a:p>
          <a:p>
            <a:pPr marL="0" indent="0" eaLnBrk="1" hangingPunct="1">
              <a:buNone/>
            </a:pPr>
            <a:endParaRPr lang="en-US" altLang="en-US" sz="4500" dirty="0"/>
          </a:p>
          <a:p>
            <a:pPr marL="0" indent="0" eaLnBrk="1" hangingPunct="1">
              <a:buNone/>
            </a:pPr>
            <a:r>
              <a:rPr lang="en-US" altLang="en-US" sz="4500" dirty="0"/>
              <a:t>If rejected, you can appeal to Editor</a:t>
            </a:r>
          </a:p>
        </p:txBody>
      </p:sp>
    </p:spTree>
    <p:extLst>
      <p:ext uri="{BB962C8B-B14F-4D97-AF65-F5344CB8AC3E}">
        <p14:creationId xmlns:p14="http://schemas.microsoft.com/office/powerpoint/2010/main" val="9867471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noFill/>
        </p:spPr>
        <p:txBody>
          <a:bodyPr vert="horz" lIns="90488" tIns="44450" rIns="90488" bIns="44450" rtlCol="0" anchor="b">
            <a:normAutofit/>
          </a:bodyPr>
          <a:lstStyle/>
          <a:p>
            <a:pPr eaLnBrk="1" hangingPunct="1"/>
            <a:r>
              <a:rPr lang="en-US" altLang="en-US"/>
              <a:t>Why doesn’t everyone succeed then?</a:t>
            </a:r>
          </a:p>
        </p:txBody>
      </p:sp>
      <p:sp>
        <p:nvSpPr>
          <p:cNvPr id="89090" name="Rectangle 3"/>
          <p:cNvSpPr>
            <a:spLocks noGrp="1" noChangeArrowheads="1"/>
          </p:cNvSpPr>
          <p:nvPr>
            <p:ph type="body" idx="1"/>
          </p:nvPr>
        </p:nvSpPr>
        <p:spPr>
          <a:xfrm>
            <a:off x="838200" y="1828800"/>
            <a:ext cx="9906000" cy="4648200"/>
          </a:xfrm>
          <a:noFill/>
        </p:spPr>
        <p:txBody>
          <a:bodyPr vert="horz" lIns="90488" tIns="44450" rIns="90488" bIns="44450" rtlCol="0">
            <a:normAutofit/>
          </a:bodyPr>
          <a:lstStyle/>
          <a:p>
            <a:pPr marL="0" indent="0" eaLnBrk="1" hangingPunct="1">
              <a:lnSpc>
                <a:spcPct val="90000"/>
              </a:lnSpc>
              <a:buNone/>
            </a:pPr>
            <a:r>
              <a:rPr lang="en-US" altLang="en-US" sz="4000" dirty="0"/>
              <a:t>Everything we just talked about</a:t>
            </a:r>
          </a:p>
          <a:p>
            <a:pPr marL="0" indent="0" eaLnBrk="1" hangingPunct="1">
              <a:lnSpc>
                <a:spcPct val="90000"/>
              </a:lnSpc>
              <a:buNone/>
            </a:pPr>
            <a:endParaRPr lang="en-US" altLang="en-US" sz="4000" dirty="0"/>
          </a:p>
          <a:p>
            <a:pPr marL="0" indent="0" eaLnBrk="1" hangingPunct="1">
              <a:lnSpc>
                <a:spcPct val="90000"/>
              </a:lnSpc>
              <a:buNone/>
            </a:pPr>
            <a:endParaRPr lang="en-US" altLang="en-US" sz="4000" dirty="0"/>
          </a:p>
          <a:p>
            <a:pPr marL="0" indent="0" eaLnBrk="1" hangingPunct="1">
              <a:lnSpc>
                <a:spcPct val="90000"/>
              </a:lnSpc>
              <a:buNone/>
            </a:pPr>
            <a:r>
              <a:rPr lang="en-US" altLang="en-US" sz="4000" dirty="0"/>
              <a:t>	3 legged stool </a:t>
            </a:r>
          </a:p>
          <a:p>
            <a:pPr eaLnBrk="1" hangingPunct="1">
              <a:lnSpc>
                <a:spcPct val="90000"/>
              </a:lnSpc>
              <a:buFont typeface="Symbol" charset="2"/>
              <a:buNone/>
            </a:pPr>
            <a:endParaRPr lang="en-US" altLang="en-US" sz="4000" dirty="0"/>
          </a:p>
          <a:p>
            <a:pPr marL="0" indent="0" eaLnBrk="1" hangingPunct="1">
              <a:lnSpc>
                <a:spcPct val="90000"/>
              </a:lnSpc>
              <a:buNone/>
            </a:pPr>
            <a:endParaRPr lang="en-US" altLang="en-US" sz="4000" dirty="0"/>
          </a:p>
          <a:p>
            <a:pPr eaLnBrk="1" hangingPunct="1">
              <a:lnSpc>
                <a:spcPct val="90000"/>
              </a:lnSpc>
              <a:buFont typeface="Symbol" charset="2"/>
              <a:buNone/>
            </a:pPr>
            <a:endParaRPr lang="en-US" altLang="en-US" sz="3600" dirty="0"/>
          </a:p>
        </p:txBody>
      </p:sp>
      <p:pic>
        <p:nvPicPr>
          <p:cNvPr id="4" name="Picture 3" descr="stool-151632_960_720.png">
            <a:extLst>
              <a:ext uri="{FF2B5EF4-FFF2-40B4-BE49-F238E27FC236}">
                <a16:creationId xmlns:a16="http://schemas.microsoft.com/office/drawing/2014/main" xmlns="" id="{E371A584-3590-B143-9F53-6495D220E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845" y="1690688"/>
            <a:ext cx="4107222" cy="4467069"/>
          </a:xfrm>
          <a:prstGeom prst="rect">
            <a:avLst/>
          </a:prstGeom>
        </p:spPr>
      </p:pic>
    </p:spTree>
    <p:extLst>
      <p:ext uri="{BB962C8B-B14F-4D97-AF65-F5344CB8AC3E}">
        <p14:creationId xmlns:p14="http://schemas.microsoft.com/office/powerpoint/2010/main" val="404020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4730" y="2628265"/>
            <a:ext cx="4827270" cy="1325563"/>
          </a:xfrm>
        </p:spPr>
        <p:txBody>
          <a:bodyPr/>
          <a:lstStyle/>
          <a:p>
            <a:pPr algn="ctr"/>
            <a:r>
              <a:rPr lang="en-US" dirty="0"/>
              <a:t>H - index</a:t>
            </a:r>
          </a:p>
        </p:txBody>
      </p:sp>
      <p:pic>
        <p:nvPicPr>
          <p:cNvPr id="5" name="Picture 4"/>
          <p:cNvPicPr>
            <a:picLocks noChangeAspect="1"/>
          </p:cNvPicPr>
          <p:nvPr/>
        </p:nvPicPr>
        <p:blipFill>
          <a:blip r:embed="rId3"/>
          <a:stretch>
            <a:fillRect/>
          </a:stretch>
        </p:blipFill>
        <p:spPr>
          <a:xfrm>
            <a:off x="719116" y="1112493"/>
            <a:ext cx="6734459" cy="5449300"/>
          </a:xfrm>
          <a:prstGeom prst="rect">
            <a:avLst/>
          </a:prstGeom>
        </p:spPr>
      </p:pic>
    </p:spTree>
    <p:extLst>
      <p:ext uri="{BB962C8B-B14F-4D97-AF65-F5344CB8AC3E}">
        <p14:creationId xmlns:p14="http://schemas.microsoft.com/office/powerpoint/2010/main" val="42226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82FB8-5037-F942-85E6-D3B7504A2154}"/>
              </a:ext>
            </a:extLst>
          </p:cNvPr>
          <p:cNvSpPr>
            <a:spLocks noGrp="1"/>
          </p:cNvSpPr>
          <p:nvPr>
            <p:ph type="title"/>
          </p:nvPr>
        </p:nvSpPr>
        <p:spPr/>
        <p:txBody>
          <a:bodyPr/>
          <a:lstStyle/>
          <a:p>
            <a:r>
              <a:rPr lang="en-US" dirty="0"/>
              <a:t>Other Considerations</a:t>
            </a:r>
          </a:p>
        </p:txBody>
      </p:sp>
      <p:sp>
        <p:nvSpPr>
          <p:cNvPr id="3" name="Content Placeholder 2">
            <a:extLst>
              <a:ext uri="{FF2B5EF4-FFF2-40B4-BE49-F238E27FC236}">
                <a16:creationId xmlns:a16="http://schemas.microsoft.com/office/drawing/2014/main" xmlns="" id="{A8BEE85F-E22E-9C40-9BB0-92612253C528}"/>
              </a:ext>
            </a:extLst>
          </p:cNvPr>
          <p:cNvSpPr>
            <a:spLocks noGrp="1"/>
          </p:cNvSpPr>
          <p:nvPr>
            <p:ph idx="1"/>
          </p:nvPr>
        </p:nvSpPr>
        <p:spPr>
          <a:xfrm>
            <a:off x="838200" y="1539875"/>
            <a:ext cx="10515600" cy="4351338"/>
          </a:xfrm>
        </p:spPr>
        <p:txBody>
          <a:bodyPr>
            <a:normAutofit/>
          </a:bodyPr>
          <a:lstStyle/>
          <a:p>
            <a:endParaRPr lang="en-US" dirty="0"/>
          </a:p>
          <a:p>
            <a:r>
              <a:rPr lang="en-US" sz="4000" dirty="0"/>
              <a:t>Efficiency</a:t>
            </a:r>
          </a:p>
          <a:p>
            <a:endParaRPr lang="en-US" sz="4000" dirty="0"/>
          </a:p>
          <a:p>
            <a:r>
              <a:rPr lang="en-US" sz="4000" dirty="0"/>
              <a:t>Productive Social Comparison</a:t>
            </a:r>
          </a:p>
          <a:p>
            <a:pPr marL="0" indent="0">
              <a:buNone/>
            </a:pPr>
            <a:endParaRPr lang="en-US" sz="4000" dirty="0"/>
          </a:p>
          <a:p>
            <a:r>
              <a:rPr lang="en-US" sz="4000" dirty="0"/>
              <a:t>Burn out</a:t>
            </a:r>
          </a:p>
          <a:p>
            <a:endParaRPr lang="en-US" dirty="0"/>
          </a:p>
          <a:p>
            <a:pPr marL="0" indent="0">
              <a:buNone/>
            </a:pPr>
            <a:endParaRPr lang="en-US" dirty="0"/>
          </a:p>
        </p:txBody>
      </p:sp>
    </p:spTree>
    <p:extLst>
      <p:ext uri="{BB962C8B-B14F-4D97-AF65-F5344CB8AC3E}">
        <p14:creationId xmlns:p14="http://schemas.microsoft.com/office/powerpoint/2010/main" val="2803185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178FC-1007-B84C-B348-C2BDEA8E1392}"/>
              </a:ext>
            </a:extLst>
          </p:cNvPr>
          <p:cNvSpPr>
            <a:spLocks noGrp="1"/>
          </p:cNvSpPr>
          <p:nvPr>
            <p:ph type="title"/>
          </p:nvPr>
        </p:nvSpPr>
        <p:spPr/>
        <p:txBody>
          <a:bodyPr/>
          <a:lstStyle/>
          <a:p>
            <a:r>
              <a:rPr lang="en-US" dirty="0"/>
              <a:t>Efficiency</a:t>
            </a:r>
          </a:p>
        </p:txBody>
      </p:sp>
      <p:sp>
        <p:nvSpPr>
          <p:cNvPr id="3" name="Content Placeholder 2">
            <a:extLst>
              <a:ext uri="{FF2B5EF4-FFF2-40B4-BE49-F238E27FC236}">
                <a16:creationId xmlns:a16="http://schemas.microsoft.com/office/drawing/2014/main" xmlns="" id="{5F86A7E4-FD2D-5C4D-879F-71768045B645}"/>
              </a:ext>
            </a:extLst>
          </p:cNvPr>
          <p:cNvSpPr>
            <a:spLocks noGrp="1"/>
          </p:cNvSpPr>
          <p:nvPr>
            <p:ph idx="1"/>
          </p:nvPr>
        </p:nvSpPr>
        <p:spPr/>
        <p:txBody>
          <a:bodyPr/>
          <a:lstStyle/>
          <a:p>
            <a:pPr marL="0" indent="0">
              <a:buNone/>
            </a:pPr>
            <a:r>
              <a:rPr lang="en-US" dirty="0"/>
              <a:t>Stop “multitasking”!</a:t>
            </a:r>
          </a:p>
          <a:p>
            <a:pPr marL="0" indent="0">
              <a:buNone/>
            </a:pPr>
            <a:r>
              <a:rPr lang="en-US" dirty="0"/>
              <a:t>Data: It doesn’t work</a:t>
            </a:r>
          </a:p>
          <a:p>
            <a:pPr lvl="1"/>
            <a:r>
              <a:rPr lang="en-US" dirty="0"/>
              <a:t>Concentrate your efforts</a:t>
            </a:r>
          </a:p>
          <a:p>
            <a:pPr lvl="1"/>
            <a:r>
              <a:rPr lang="en-US" dirty="0"/>
              <a:t>Focus on 1 or 2 papers</a:t>
            </a:r>
          </a:p>
        </p:txBody>
      </p:sp>
      <p:pic>
        <p:nvPicPr>
          <p:cNvPr id="4" name="Picture 3">
            <a:extLst>
              <a:ext uri="{FF2B5EF4-FFF2-40B4-BE49-F238E27FC236}">
                <a16:creationId xmlns:a16="http://schemas.microsoft.com/office/drawing/2014/main" xmlns="" id="{B903AEA6-EC7A-6142-A0E5-A702F1AEFF9A}"/>
              </a:ext>
            </a:extLst>
          </p:cNvPr>
          <p:cNvPicPr>
            <a:picLocks noChangeAspect="1"/>
          </p:cNvPicPr>
          <p:nvPr/>
        </p:nvPicPr>
        <p:blipFill>
          <a:blip r:embed="rId2"/>
          <a:stretch>
            <a:fillRect/>
          </a:stretch>
        </p:blipFill>
        <p:spPr>
          <a:xfrm>
            <a:off x="5094152" y="1825625"/>
            <a:ext cx="6783159" cy="4696033"/>
          </a:xfrm>
          <a:prstGeom prst="rect">
            <a:avLst/>
          </a:prstGeom>
        </p:spPr>
      </p:pic>
    </p:spTree>
    <p:extLst>
      <p:ext uri="{BB962C8B-B14F-4D97-AF65-F5344CB8AC3E}">
        <p14:creationId xmlns:p14="http://schemas.microsoft.com/office/powerpoint/2010/main" val="27421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A06D6-CA74-6644-B0D0-96EC5CD3144F}"/>
              </a:ext>
            </a:extLst>
          </p:cNvPr>
          <p:cNvSpPr>
            <a:spLocks noGrp="1"/>
          </p:cNvSpPr>
          <p:nvPr>
            <p:ph type="title"/>
          </p:nvPr>
        </p:nvSpPr>
        <p:spPr/>
        <p:txBody>
          <a:bodyPr/>
          <a:lstStyle/>
          <a:p>
            <a:r>
              <a:rPr lang="en-US" dirty="0"/>
              <a:t>Productive Social Comparison</a:t>
            </a:r>
          </a:p>
        </p:txBody>
      </p:sp>
      <p:sp>
        <p:nvSpPr>
          <p:cNvPr id="3" name="Content Placeholder 2">
            <a:extLst>
              <a:ext uri="{FF2B5EF4-FFF2-40B4-BE49-F238E27FC236}">
                <a16:creationId xmlns:a16="http://schemas.microsoft.com/office/drawing/2014/main" xmlns="" id="{BEF31088-5942-FE42-8B4F-592D74FFB51B}"/>
              </a:ext>
            </a:extLst>
          </p:cNvPr>
          <p:cNvSpPr>
            <a:spLocks noGrp="1"/>
          </p:cNvSpPr>
          <p:nvPr>
            <p:ph idx="1"/>
          </p:nvPr>
        </p:nvSpPr>
        <p:spPr>
          <a:xfrm>
            <a:off x="838200" y="1825625"/>
            <a:ext cx="10515600" cy="3226060"/>
          </a:xfrm>
        </p:spPr>
        <p:txBody>
          <a:bodyPr/>
          <a:lstStyle/>
          <a:p>
            <a:r>
              <a:rPr lang="en-US" dirty="0"/>
              <a:t>Social Comparison Theory</a:t>
            </a:r>
          </a:p>
          <a:p>
            <a:pPr lvl="1"/>
            <a:r>
              <a:rPr lang="en-US" dirty="0"/>
              <a:t>Our worth is based on how we stack up</a:t>
            </a:r>
          </a:p>
          <a:p>
            <a:r>
              <a:rPr lang="en-US" dirty="0"/>
              <a:t>Compare yourself to Peers, leaders in the Field</a:t>
            </a:r>
          </a:p>
          <a:p>
            <a:pPr lvl="1"/>
            <a:r>
              <a:rPr lang="en-US" dirty="0"/>
              <a:t>But do so productively – to inspire, not demoralize</a:t>
            </a:r>
          </a:p>
          <a:p>
            <a:r>
              <a:rPr lang="en-US" dirty="0"/>
              <a:t>Tricky to Balance</a:t>
            </a:r>
          </a:p>
          <a:p>
            <a:pPr lvl="1"/>
            <a:r>
              <a:rPr lang="en-US" dirty="0"/>
              <a:t>Conferences can be Overwhelming – too much good stuff</a:t>
            </a:r>
          </a:p>
        </p:txBody>
      </p:sp>
      <p:pic>
        <p:nvPicPr>
          <p:cNvPr id="4" name="Picture 3">
            <a:extLst>
              <a:ext uri="{FF2B5EF4-FFF2-40B4-BE49-F238E27FC236}">
                <a16:creationId xmlns:a16="http://schemas.microsoft.com/office/drawing/2014/main" xmlns="" id="{D7DD9069-150F-CC4D-8CD4-BF8F1157A6B7}"/>
              </a:ext>
            </a:extLst>
          </p:cNvPr>
          <p:cNvPicPr>
            <a:picLocks noChangeAspect="1"/>
          </p:cNvPicPr>
          <p:nvPr/>
        </p:nvPicPr>
        <p:blipFill>
          <a:blip r:embed="rId2"/>
          <a:stretch>
            <a:fillRect/>
          </a:stretch>
        </p:blipFill>
        <p:spPr>
          <a:xfrm>
            <a:off x="9897879" y="4551362"/>
            <a:ext cx="2139833" cy="2173799"/>
          </a:xfrm>
          <a:prstGeom prst="rect">
            <a:avLst/>
          </a:prstGeom>
        </p:spPr>
      </p:pic>
      <p:sp>
        <p:nvSpPr>
          <p:cNvPr id="5" name="TextBox 4">
            <a:extLst>
              <a:ext uri="{FF2B5EF4-FFF2-40B4-BE49-F238E27FC236}">
                <a16:creationId xmlns:a16="http://schemas.microsoft.com/office/drawing/2014/main" xmlns="" id="{EBA4E1B8-C646-5948-952E-BD903828024D}"/>
              </a:ext>
            </a:extLst>
          </p:cNvPr>
          <p:cNvSpPr txBox="1"/>
          <p:nvPr/>
        </p:nvSpPr>
        <p:spPr>
          <a:xfrm>
            <a:off x="8553562" y="6311900"/>
            <a:ext cx="784189" cy="369332"/>
          </a:xfrm>
          <a:prstGeom prst="rect">
            <a:avLst/>
          </a:prstGeom>
          <a:noFill/>
        </p:spPr>
        <p:txBody>
          <a:bodyPr wrap="none" rtlCol="0">
            <a:spAutoFit/>
          </a:bodyPr>
          <a:lstStyle/>
          <a:p>
            <a:r>
              <a:rPr lang="en-US" dirty="0"/>
              <a:t>H = 14</a:t>
            </a:r>
          </a:p>
        </p:txBody>
      </p:sp>
      <p:sp>
        <p:nvSpPr>
          <p:cNvPr id="6" name="TextBox 5">
            <a:extLst>
              <a:ext uri="{FF2B5EF4-FFF2-40B4-BE49-F238E27FC236}">
                <a16:creationId xmlns:a16="http://schemas.microsoft.com/office/drawing/2014/main" xmlns="" id="{BE57272D-1535-0447-A8AC-AD2C76E057C1}"/>
              </a:ext>
            </a:extLst>
          </p:cNvPr>
          <p:cNvSpPr txBox="1"/>
          <p:nvPr/>
        </p:nvSpPr>
        <p:spPr>
          <a:xfrm>
            <a:off x="8246940" y="5997589"/>
            <a:ext cx="1090811" cy="369332"/>
          </a:xfrm>
          <a:prstGeom prst="rect">
            <a:avLst/>
          </a:prstGeom>
          <a:noFill/>
        </p:spPr>
        <p:txBody>
          <a:bodyPr wrap="none" rtlCol="0">
            <a:spAutoFit/>
          </a:bodyPr>
          <a:lstStyle/>
          <a:p>
            <a:r>
              <a:rPr lang="en-US" b="1" dirty="0"/>
              <a:t>Pubs = 72</a:t>
            </a:r>
          </a:p>
        </p:txBody>
      </p:sp>
      <p:pic>
        <p:nvPicPr>
          <p:cNvPr id="7" name="Picture 6">
            <a:extLst>
              <a:ext uri="{FF2B5EF4-FFF2-40B4-BE49-F238E27FC236}">
                <a16:creationId xmlns:a16="http://schemas.microsoft.com/office/drawing/2014/main" xmlns="" id="{2BC66DF9-EB63-7D40-86BD-74BE587EAE81}"/>
              </a:ext>
            </a:extLst>
          </p:cNvPr>
          <p:cNvPicPr>
            <a:picLocks noChangeAspect="1"/>
          </p:cNvPicPr>
          <p:nvPr/>
        </p:nvPicPr>
        <p:blipFill>
          <a:blip r:embed="rId3"/>
          <a:stretch>
            <a:fillRect/>
          </a:stretch>
        </p:blipFill>
        <p:spPr>
          <a:xfrm>
            <a:off x="321455" y="4646872"/>
            <a:ext cx="2590191" cy="1720049"/>
          </a:xfrm>
          <a:prstGeom prst="rect">
            <a:avLst/>
          </a:prstGeom>
        </p:spPr>
      </p:pic>
      <p:sp>
        <p:nvSpPr>
          <p:cNvPr id="8" name="TextBox 7">
            <a:extLst>
              <a:ext uri="{FF2B5EF4-FFF2-40B4-BE49-F238E27FC236}">
                <a16:creationId xmlns:a16="http://schemas.microsoft.com/office/drawing/2014/main" xmlns="" id="{342A4908-FDD4-B147-82BB-779B783A580C}"/>
              </a:ext>
            </a:extLst>
          </p:cNvPr>
          <p:cNvSpPr txBox="1"/>
          <p:nvPr/>
        </p:nvSpPr>
        <p:spPr>
          <a:xfrm>
            <a:off x="3079679" y="6163039"/>
            <a:ext cx="784189" cy="369332"/>
          </a:xfrm>
          <a:prstGeom prst="rect">
            <a:avLst/>
          </a:prstGeom>
          <a:noFill/>
        </p:spPr>
        <p:txBody>
          <a:bodyPr wrap="none" rtlCol="0">
            <a:spAutoFit/>
          </a:bodyPr>
          <a:lstStyle/>
          <a:p>
            <a:r>
              <a:rPr lang="en-US" dirty="0"/>
              <a:t>H = 18</a:t>
            </a:r>
          </a:p>
        </p:txBody>
      </p:sp>
      <p:sp>
        <p:nvSpPr>
          <p:cNvPr id="9" name="TextBox 8">
            <a:extLst>
              <a:ext uri="{FF2B5EF4-FFF2-40B4-BE49-F238E27FC236}">
                <a16:creationId xmlns:a16="http://schemas.microsoft.com/office/drawing/2014/main" xmlns="" id="{82D0538B-9058-9A45-B57C-DEC80ED4DB72}"/>
              </a:ext>
            </a:extLst>
          </p:cNvPr>
          <p:cNvSpPr txBox="1"/>
          <p:nvPr/>
        </p:nvSpPr>
        <p:spPr>
          <a:xfrm>
            <a:off x="3079679" y="5809583"/>
            <a:ext cx="1217449" cy="369332"/>
          </a:xfrm>
          <a:prstGeom prst="rect">
            <a:avLst/>
          </a:prstGeom>
          <a:noFill/>
        </p:spPr>
        <p:txBody>
          <a:bodyPr wrap="none" rtlCol="0">
            <a:spAutoFit/>
          </a:bodyPr>
          <a:lstStyle/>
          <a:p>
            <a:r>
              <a:rPr lang="en-US" b="1" dirty="0"/>
              <a:t>Pubs = 100</a:t>
            </a:r>
          </a:p>
        </p:txBody>
      </p:sp>
    </p:spTree>
    <p:extLst>
      <p:ext uri="{BB962C8B-B14F-4D97-AF65-F5344CB8AC3E}">
        <p14:creationId xmlns:p14="http://schemas.microsoft.com/office/powerpoint/2010/main" val="36119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Marathon Mindset</a:t>
            </a:r>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1291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4391F0-CA0F-A547-A6FF-3BA85FB5446E}"/>
              </a:ext>
            </a:extLst>
          </p:cNvPr>
          <p:cNvSpPr>
            <a:spLocks noGrp="1"/>
          </p:cNvSpPr>
          <p:nvPr>
            <p:ph type="title"/>
          </p:nvPr>
        </p:nvSpPr>
        <p:spPr>
          <a:xfrm>
            <a:off x="776605" y="447199"/>
            <a:ext cx="5208270" cy="1612265"/>
          </a:xfrm>
        </p:spPr>
        <p:txBody>
          <a:bodyPr>
            <a:normAutofit fontScale="90000"/>
          </a:bodyPr>
          <a:lstStyle/>
          <a:p>
            <a:r>
              <a:rPr lang="en-US" dirty="0"/>
              <a:t>Burnout: Most of the Important Stuff will not be a Sprint</a:t>
            </a:r>
          </a:p>
        </p:txBody>
      </p:sp>
      <p:sp>
        <p:nvSpPr>
          <p:cNvPr id="3" name="Content Placeholder 2">
            <a:extLst>
              <a:ext uri="{FF2B5EF4-FFF2-40B4-BE49-F238E27FC236}">
                <a16:creationId xmlns:a16="http://schemas.microsoft.com/office/drawing/2014/main" xmlns="" id="{6733B031-1036-414B-84E4-D34D344A2E8E}"/>
              </a:ext>
            </a:extLst>
          </p:cNvPr>
          <p:cNvSpPr>
            <a:spLocks noGrp="1"/>
          </p:cNvSpPr>
          <p:nvPr>
            <p:ph idx="1"/>
          </p:nvPr>
        </p:nvSpPr>
        <p:spPr>
          <a:xfrm>
            <a:off x="563880" y="2506662"/>
            <a:ext cx="10515600" cy="4351338"/>
          </a:xfrm>
        </p:spPr>
        <p:txBody>
          <a:bodyPr/>
          <a:lstStyle/>
          <a:p>
            <a:r>
              <a:rPr lang="en-US" dirty="0"/>
              <a:t>Expertise, Career, Contributions</a:t>
            </a:r>
          </a:p>
          <a:p>
            <a:r>
              <a:rPr lang="en-US" dirty="0"/>
              <a:t>Easy to get caught up in Minutiae</a:t>
            </a:r>
          </a:p>
          <a:p>
            <a:r>
              <a:rPr lang="en-US" dirty="0"/>
              <a:t>“Take a step back” at Regular Intervals (beginning and sometimes end of each semester)</a:t>
            </a:r>
          </a:p>
          <a:p>
            <a:r>
              <a:rPr lang="en-US" dirty="0" err="1"/>
              <a:t>Biosketch</a:t>
            </a:r>
            <a:r>
              <a:rPr lang="en-US" dirty="0"/>
              <a:t> </a:t>
            </a:r>
          </a:p>
        </p:txBody>
      </p:sp>
      <p:pic>
        <p:nvPicPr>
          <p:cNvPr id="4" name="Picture 3">
            <a:extLst>
              <a:ext uri="{FF2B5EF4-FFF2-40B4-BE49-F238E27FC236}">
                <a16:creationId xmlns:a16="http://schemas.microsoft.com/office/drawing/2014/main" xmlns="" id="{8634B8F1-F356-704F-8E21-83486E03321D}"/>
              </a:ext>
            </a:extLst>
          </p:cNvPr>
          <p:cNvPicPr>
            <a:picLocks noChangeAspect="1"/>
          </p:cNvPicPr>
          <p:nvPr/>
        </p:nvPicPr>
        <p:blipFill>
          <a:blip r:embed="rId2"/>
          <a:stretch>
            <a:fillRect/>
          </a:stretch>
        </p:blipFill>
        <p:spPr>
          <a:xfrm>
            <a:off x="6197600" y="0"/>
            <a:ext cx="5994400" cy="3371850"/>
          </a:xfrm>
          <a:prstGeom prst="rect">
            <a:avLst/>
          </a:prstGeom>
        </p:spPr>
      </p:pic>
    </p:spTree>
    <p:extLst>
      <p:ext uri="{BB962C8B-B14F-4D97-AF65-F5344CB8AC3E}">
        <p14:creationId xmlns:p14="http://schemas.microsoft.com/office/powerpoint/2010/main" val="2160642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6A218-3DD0-024E-ABC5-209CC04C8F9B}"/>
              </a:ext>
            </a:extLst>
          </p:cNvPr>
          <p:cNvSpPr>
            <a:spLocks noGrp="1"/>
          </p:cNvSpPr>
          <p:nvPr>
            <p:ph type="title"/>
          </p:nvPr>
        </p:nvSpPr>
        <p:spPr/>
        <p:txBody>
          <a:bodyPr/>
          <a:lstStyle/>
          <a:p>
            <a:r>
              <a:rPr lang="en-US" dirty="0" err="1"/>
              <a:t>Biosketch</a:t>
            </a:r>
            <a:endParaRPr lang="en-US" dirty="0"/>
          </a:p>
        </p:txBody>
      </p:sp>
      <p:sp>
        <p:nvSpPr>
          <p:cNvPr id="3" name="Content Placeholder 2">
            <a:extLst>
              <a:ext uri="{FF2B5EF4-FFF2-40B4-BE49-F238E27FC236}">
                <a16:creationId xmlns:a16="http://schemas.microsoft.com/office/drawing/2014/main" xmlns="" id="{4F2B704A-F2D4-3746-9550-700A3C523B51}"/>
              </a:ext>
            </a:extLst>
          </p:cNvPr>
          <p:cNvSpPr>
            <a:spLocks noGrp="1"/>
          </p:cNvSpPr>
          <p:nvPr>
            <p:ph idx="1"/>
          </p:nvPr>
        </p:nvSpPr>
        <p:spPr>
          <a:xfrm>
            <a:off x="125730" y="1597025"/>
            <a:ext cx="11955780" cy="4963795"/>
          </a:xfrm>
        </p:spPr>
        <p:txBody>
          <a:bodyPr>
            <a:normAutofit fontScale="70000" lnSpcReduction="20000"/>
          </a:bodyPr>
          <a:lstStyle/>
          <a:p>
            <a:r>
              <a:rPr lang="en-US" b="1" dirty="0"/>
              <a:t>C.	Contributions to Science</a:t>
            </a:r>
            <a:br>
              <a:rPr lang="en-US" b="1" dirty="0"/>
            </a:br>
            <a:r>
              <a:rPr lang="en-US" dirty="0"/>
              <a:t>I have approximately 500 peer-reviewed publications, book chapters and books. A partial listing of these can be found at</a:t>
            </a:r>
            <a:r>
              <a:rPr lang="en-US" b="1" dirty="0"/>
              <a:t> NCBI My Bibliography: </a:t>
            </a:r>
            <a:r>
              <a:rPr lang="en-US" u="sng" dirty="0">
                <a:hlinkClick r:id="rId3"/>
              </a:rPr>
              <a:t>http://www.ncbi.nlm.nih.gov/sites/myncbi/1fOTbbMoffEA-/bibliography/47681135/public/?sort=date&amp;direction=ascending</a:t>
            </a:r>
            <a:endParaRPr lang="en-US" dirty="0"/>
          </a:p>
          <a:p>
            <a:pPr marL="0" indent="0">
              <a:buNone/>
            </a:pPr>
            <a:endParaRPr lang="en-US" dirty="0"/>
          </a:p>
          <a:p>
            <a:r>
              <a:rPr lang="en-US" dirty="0"/>
              <a:t>1. </a:t>
            </a:r>
            <a:r>
              <a:rPr lang="en-US" i="1" dirty="0"/>
              <a:t>Establishing Anxiety Sensitivity as a Causal Risk factor for Psychopathology</a:t>
            </a:r>
            <a:r>
              <a:rPr lang="en-US" dirty="0"/>
              <a:t>. I am probably most well known for are a series of papers based on several major prospective studies establishing Anxiety Sensitivity (AS) as a causal risk factor for panic (e.g., </a:t>
            </a:r>
            <a:r>
              <a:rPr lang="en-US" dirty="0" err="1"/>
              <a:t>Lerew</a:t>
            </a:r>
            <a:r>
              <a:rPr lang="en-US" dirty="0"/>
              <a:t>, Schmidt &amp; Jackson, 1999; Schmidt, 1999; Schmidt &amp; </a:t>
            </a:r>
            <a:r>
              <a:rPr lang="en-US" dirty="0" err="1"/>
              <a:t>Lerew</a:t>
            </a:r>
            <a:r>
              <a:rPr lang="en-US" dirty="0"/>
              <a:t>, 1998; Schmidt, </a:t>
            </a:r>
            <a:r>
              <a:rPr lang="en-US" dirty="0" err="1"/>
              <a:t>Lerew</a:t>
            </a:r>
            <a:r>
              <a:rPr lang="en-US" dirty="0"/>
              <a:t> &amp; Jackson, 1997, 1999; Schmidt, </a:t>
            </a:r>
            <a:r>
              <a:rPr lang="en-US" dirty="0" err="1"/>
              <a:t>Zvolensky</a:t>
            </a:r>
            <a:r>
              <a:rPr lang="en-US" dirty="0"/>
              <a:t> &amp; </a:t>
            </a:r>
            <a:r>
              <a:rPr lang="en-US" dirty="0" err="1"/>
              <a:t>Maner</a:t>
            </a:r>
            <a:r>
              <a:rPr lang="en-US" dirty="0"/>
              <a:t>, 2006). These were the first large-scale (ns = 1,401, 1,296 &amp; 404), longitudinal studies of AS - trait that reflects individual differences in sensitivity to stress and anxiety symptoms. These studies were the first to provide convincing evidence that elevated AS is a risk factor for the later occurrence of panic attacks, for the later occurrence of multiple panic attacks, as well as for the later development of worry about panic attacks, functional impairment related to panic attacks and anxiety disorder diagnoses. These studies are important as they both enhance our theoretical understanding of the etiology of anxiety psychopathology and provide an empirical foundation for identifying individuals at high risk for developing panic so that we can begin to design and implement preventative interventions. Notably, AS is now indicated as a risk factor for panic in the DSM-5 as well as being represented in the </a:t>
            </a:r>
            <a:r>
              <a:rPr lang="en-US" dirty="0" err="1"/>
              <a:t>RDoC</a:t>
            </a:r>
            <a:r>
              <a:rPr lang="en-US" dirty="0"/>
              <a:t> matrix.</a:t>
            </a:r>
          </a:p>
          <a:p>
            <a:endParaRPr lang="en-US" dirty="0"/>
          </a:p>
        </p:txBody>
      </p:sp>
    </p:spTree>
    <p:extLst>
      <p:ext uri="{BB962C8B-B14F-4D97-AF65-F5344CB8AC3E}">
        <p14:creationId xmlns:p14="http://schemas.microsoft.com/office/powerpoint/2010/main" val="1784692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112108" y="317157"/>
            <a:ext cx="8313738" cy="1162050"/>
          </a:xfrm>
          <a:noFill/>
        </p:spPr>
        <p:txBody>
          <a:bodyPr vert="horz" lIns="90488" tIns="44450" rIns="90488" bIns="44450" rtlCol="0" anchor="b">
            <a:normAutofit/>
          </a:bodyPr>
          <a:lstStyle/>
          <a:p>
            <a:pPr eaLnBrk="1" hangingPunct="1"/>
            <a:r>
              <a:rPr lang="en-US" altLang="en-US" dirty="0"/>
              <a:t>Writing Grants</a:t>
            </a:r>
          </a:p>
        </p:txBody>
      </p:sp>
      <p:sp>
        <p:nvSpPr>
          <p:cNvPr id="91138" name="Rectangle 3"/>
          <p:cNvSpPr>
            <a:spLocks noGrp="1" noChangeArrowheads="1"/>
          </p:cNvSpPr>
          <p:nvPr>
            <p:ph type="body" idx="1"/>
          </p:nvPr>
        </p:nvSpPr>
        <p:spPr>
          <a:xfrm>
            <a:off x="1112108" y="1905000"/>
            <a:ext cx="10127392" cy="4495800"/>
          </a:xfrm>
          <a:noFill/>
        </p:spPr>
        <p:txBody>
          <a:bodyPr vert="horz" lIns="90488" tIns="44450" rIns="90488" bIns="44450" rtlCol="0">
            <a:normAutofit/>
          </a:bodyPr>
          <a:lstStyle/>
          <a:p>
            <a:pPr eaLnBrk="1" hangingPunct="1"/>
            <a:r>
              <a:rPr lang="en-US" altLang="en-US" sz="4800" dirty="0"/>
              <a:t> Different type of writing, requires slightly different skill set</a:t>
            </a:r>
          </a:p>
          <a:p>
            <a:pPr eaLnBrk="1" hangingPunct="1"/>
            <a:r>
              <a:rPr lang="en-US" altLang="en-US" sz="4800" dirty="0"/>
              <a:t>Be redundant, highlight main points</a:t>
            </a:r>
          </a:p>
          <a:p>
            <a:pPr eaLnBrk="1" hangingPunct="1"/>
            <a:r>
              <a:rPr lang="en-US" altLang="en-US" sz="4800" dirty="0"/>
              <a:t>Developing material for a grant can help you with papers</a:t>
            </a:r>
            <a:endParaRPr lang="en-US" altLang="en-US" sz="5400" dirty="0"/>
          </a:p>
        </p:txBody>
      </p:sp>
    </p:spTree>
    <p:extLst>
      <p:ext uri="{BB962C8B-B14F-4D97-AF65-F5344CB8AC3E}">
        <p14:creationId xmlns:p14="http://schemas.microsoft.com/office/powerpoint/2010/main" val="414205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730F8C-6D9C-D640-B5C9-EA666E7DF1E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xmlns="" id="{9DD98392-CE38-E04E-ABA2-D467E284BD53}"/>
              </a:ext>
            </a:extLst>
          </p:cNvPr>
          <p:cNvSpPr>
            <a:spLocks noGrp="1"/>
          </p:cNvSpPr>
          <p:nvPr>
            <p:ph idx="1"/>
          </p:nvPr>
        </p:nvSpPr>
        <p:spPr/>
        <p:txBody>
          <a:bodyPr>
            <a:normAutofit lnSpcReduction="10000"/>
          </a:bodyPr>
          <a:lstStyle/>
          <a:p>
            <a:r>
              <a:rPr lang="en-US" sz="3200" dirty="0"/>
              <a:t>Work hard at writing</a:t>
            </a:r>
          </a:p>
          <a:p>
            <a:endParaRPr lang="en-US" sz="3200" dirty="0"/>
          </a:p>
          <a:p>
            <a:r>
              <a:rPr lang="en-US" sz="3200" dirty="0"/>
              <a:t>Try to be a nice person</a:t>
            </a:r>
          </a:p>
          <a:p>
            <a:endParaRPr lang="en-US" sz="3200" dirty="0"/>
          </a:p>
          <a:p>
            <a:r>
              <a:rPr lang="en-US" sz="3200" dirty="0"/>
              <a:t>Pursue ideas that fill important gaps, push the field forward</a:t>
            </a:r>
          </a:p>
          <a:p>
            <a:endParaRPr lang="en-US" sz="3200" dirty="0"/>
          </a:p>
          <a:p>
            <a:r>
              <a:rPr lang="en-US" sz="3200" dirty="0"/>
              <a:t>Have thick enough skin to accept feedback, get rejected, and get in (or back in) the game</a:t>
            </a:r>
          </a:p>
          <a:p>
            <a:endParaRPr lang="en-US" dirty="0"/>
          </a:p>
        </p:txBody>
      </p:sp>
    </p:spTree>
    <p:extLst>
      <p:ext uri="{BB962C8B-B14F-4D97-AF65-F5344CB8AC3E}">
        <p14:creationId xmlns:p14="http://schemas.microsoft.com/office/powerpoint/2010/main" val="3575806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33E96A57-C4F0-3A4A-96D0-E4F2D0D536FD}"/>
              </a:ext>
            </a:extLst>
          </p:cNvPr>
          <p:cNvPicPr>
            <a:picLocks noChangeAspect="1"/>
          </p:cNvPicPr>
          <p:nvPr/>
        </p:nvPicPr>
        <p:blipFill rotWithShape="1">
          <a:blip r:embed="rId2"/>
          <a:srcRect b="11032"/>
          <a:stretch/>
        </p:blipFill>
        <p:spPr>
          <a:xfrm>
            <a:off x="161925" y="605791"/>
            <a:ext cx="11845290" cy="5269230"/>
          </a:xfrm>
          <a:prstGeom prst="rect">
            <a:avLst/>
          </a:prstGeom>
        </p:spPr>
      </p:pic>
    </p:spTree>
    <p:extLst>
      <p:ext uri="{BB962C8B-B14F-4D97-AF65-F5344CB8AC3E}">
        <p14:creationId xmlns:p14="http://schemas.microsoft.com/office/powerpoint/2010/main" val="476480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68" y="171961"/>
            <a:ext cx="10515600" cy="686435"/>
          </a:xfrm>
        </p:spPr>
        <p:txBody>
          <a:bodyPr>
            <a:normAutofit fontScale="90000"/>
          </a:bodyPr>
          <a:lstStyle/>
          <a:p>
            <a:pPr algn="ctr"/>
            <a:r>
              <a:rPr lang="en-US" dirty="0"/>
              <a:t>H - index</a:t>
            </a:r>
          </a:p>
        </p:txBody>
      </p:sp>
      <p:sp>
        <p:nvSpPr>
          <p:cNvPr id="5" name="TextBox 4">
            <a:extLst>
              <a:ext uri="{FF2B5EF4-FFF2-40B4-BE49-F238E27FC236}">
                <a16:creationId xmlns:a16="http://schemas.microsoft.com/office/drawing/2014/main" xmlns="" id="{4E8D953D-15EB-D948-BC4F-AC5A0275AA2E}"/>
              </a:ext>
            </a:extLst>
          </p:cNvPr>
          <p:cNvSpPr txBox="1"/>
          <p:nvPr/>
        </p:nvSpPr>
        <p:spPr>
          <a:xfrm>
            <a:off x="2742919" y="4659202"/>
            <a:ext cx="6595952" cy="1569660"/>
          </a:xfrm>
          <a:prstGeom prst="rect">
            <a:avLst/>
          </a:prstGeom>
          <a:noFill/>
        </p:spPr>
        <p:txBody>
          <a:bodyPr wrap="square" rtlCol="0">
            <a:spAutoFit/>
          </a:bodyPr>
          <a:lstStyle/>
          <a:p>
            <a:r>
              <a:rPr lang="en-US" sz="3200" dirty="0"/>
              <a:t>Important for things like – getting and keeping your </a:t>
            </a:r>
            <a:r>
              <a:rPr lang="en-US" sz="3200" b="1" dirty="0"/>
              <a:t>JOB</a:t>
            </a:r>
            <a:r>
              <a:rPr lang="en-US" sz="3200" dirty="0"/>
              <a:t> </a:t>
            </a:r>
          </a:p>
          <a:p>
            <a:endParaRPr lang="en-US" sz="3200" dirty="0"/>
          </a:p>
        </p:txBody>
      </p:sp>
      <p:sp>
        <p:nvSpPr>
          <p:cNvPr id="6" name="TextBox 5">
            <a:extLst>
              <a:ext uri="{FF2B5EF4-FFF2-40B4-BE49-F238E27FC236}">
                <a16:creationId xmlns:a16="http://schemas.microsoft.com/office/drawing/2014/main" xmlns="" id="{2599F12D-EADC-F140-B690-31545E2BB492}"/>
              </a:ext>
            </a:extLst>
          </p:cNvPr>
          <p:cNvSpPr txBox="1"/>
          <p:nvPr/>
        </p:nvSpPr>
        <p:spPr>
          <a:xfrm>
            <a:off x="2742919" y="2366384"/>
            <a:ext cx="6742295" cy="1569660"/>
          </a:xfrm>
          <a:prstGeom prst="rect">
            <a:avLst/>
          </a:prstGeom>
          <a:noFill/>
        </p:spPr>
        <p:txBody>
          <a:bodyPr wrap="none" rtlCol="0">
            <a:spAutoFit/>
          </a:bodyPr>
          <a:lstStyle/>
          <a:p>
            <a:r>
              <a:rPr lang="en-US" sz="3200" dirty="0"/>
              <a:t>Scholarly Reputation – </a:t>
            </a:r>
            <a:r>
              <a:rPr lang="en-US" sz="3200" b="1" dirty="0"/>
              <a:t>are you known?</a:t>
            </a:r>
          </a:p>
          <a:p>
            <a:endParaRPr lang="en-US" sz="3200" b="1" dirty="0"/>
          </a:p>
          <a:p>
            <a:r>
              <a:rPr lang="en-US" sz="3200" b="1" dirty="0"/>
              <a:t>(hopefully in a good way)</a:t>
            </a:r>
          </a:p>
        </p:txBody>
      </p:sp>
      <p:sp>
        <p:nvSpPr>
          <p:cNvPr id="7" name="TextBox 6">
            <a:extLst>
              <a:ext uri="{FF2B5EF4-FFF2-40B4-BE49-F238E27FC236}">
                <a16:creationId xmlns:a16="http://schemas.microsoft.com/office/drawing/2014/main" xmlns="" id="{0966DFA7-25AA-F349-AA58-AE2B12BA267A}"/>
              </a:ext>
            </a:extLst>
          </p:cNvPr>
          <p:cNvSpPr txBox="1"/>
          <p:nvPr/>
        </p:nvSpPr>
        <p:spPr>
          <a:xfrm>
            <a:off x="2742919" y="1350838"/>
            <a:ext cx="5974521" cy="584775"/>
          </a:xfrm>
          <a:prstGeom prst="rect">
            <a:avLst/>
          </a:prstGeom>
          <a:noFill/>
        </p:spPr>
        <p:txBody>
          <a:bodyPr wrap="none" rtlCol="0">
            <a:spAutoFit/>
          </a:bodyPr>
          <a:lstStyle/>
          <a:p>
            <a:r>
              <a:rPr lang="en-US" sz="3200" dirty="0"/>
              <a:t>Distill productivity into one marker</a:t>
            </a:r>
          </a:p>
        </p:txBody>
      </p:sp>
    </p:spTree>
    <p:extLst>
      <p:ext uri="{BB962C8B-B14F-4D97-AF65-F5344CB8AC3E}">
        <p14:creationId xmlns:p14="http://schemas.microsoft.com/office/powerpoint/2010/main" val="1035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68" y="171961"/>
            <a:ext cx="10515600" cy="686435"/>
          </a:xfrm>
        </p:spPr>
        <p:txBody>
          <a:bodyPr>
            <a:normAutofit fontScale="90000"/>
          </a:bodyPr>
          <a:lstStyle/>
          <a:p>
            <a:pPr algn="ctr"/>
            <a:r>
              <a:rPr lang="en-US" dirty="0"/>
              <a:t>H - index</a:t>
            </a:r>
          </a:p>
        </p:txBody>
      </p:sp>
      <p:sp>
        <p:nvSpPr>
          <p:cNvPr id="3" name="TextBox 2"/>
          <p:cNvSpPr txBox="1"/>
          <p:nvPr/>
        </p:nvSpPr>
        <p:spPr>
          <a:xfrm>
            <a:off x="603032" y="744732"/>
            <a:ext cx="11138211" cy="4924425"/>
          </a:xfrm>
          <a:prstGeom prst="rect">
            <a:avLst/>
          </a:prstGeom>
          <a:noFill/>
        </p:spPr>
        <p:txBody>
          <a:bodyPr wrap="square" rtlCol="0">
            <a:spAutoFit/>
          </a:bodyPr>
          <a:lstStyle/>
          <a:p>
            <a:r>
              <a:rPr lang="en-US" sz="2800" dirty="0"/>
              <a:t>The top 25% of Professors had a H-index of 30 or greater. </a:t>
            </a:r>
          </a:p>
          <a:p>
            <a:endParaRPr lang="en-US" sz="2800" dirty="0"/>
          </a:p>
          <a:p>
            <a:r>
              <a:rPr lang="en-US" sz="2400" dirty="0"/>
              <a:t>There is discipline variation:</a:t>
            </a:r>
          </a:p>
          <a:p>
            <a:endParaRPr lang="en-US" sz="2400" dirty="0"/>
          </a:p>
          <a:p>
            <a:r>
              <a:rPr lang="en-US" sz="2000" dirty="0"/>
              <a:t>Computer Science H-index mean 23, median 21</a:t>
            </a:r>
          </a:p>
          <a:p>
            <a:r>
              <a:rPr lang="en-US" sz="2000" b="1" dirty="0"/>
              <a:t>Psychology H-index mean 26, median 19</a:t>
            </a:r>
          </a:p>
          <a:p>
            <a:r>
              <a:rPr lang="en-US" sz="2000" dirty="0"/>
              <a:t>Nursing H-index mean 20, median 18</a:t>
            </a:r>
          </a:p>
          <a:p>
            <a:r>
              <a:rPr lang="en-US" sz="2000" dirty="0"/>
              <a:t>Social Sciences H-index mean 19, median 16</a:t>
            </a:r>
          </a:p>
          <a:p>
            <a:r>
              <a:rPr lang="en-US" sz="2000" dirty="0"/>
              <a:t>Physics/</a:t>
            </a:r>
            <a:r>
              <a:rPr lang="en-US" sz="2000" dirty="0" err="1"/>
              <a:t>maths</a:t>
            </a:r>
            <a:r>
              <a:rPr lang="en-US" sz="2000" dirty="0"/>
              <a:t> H-index mean 23, median 22</a:t>
            </a:r>
          </a:p>
          <a:p>
            <a:r>
              <a:rPr lang="en-US" sz="2000" dirty="0"/>
              <a:t>Bio-medicine H-index mean 28, median 25</a:t>
            </a:r>
          </a:p>
          <a:p>
            <a:endParaRPr lang="en-US" sz="2400" dirty="0"/>
          </a:p>
          <a:p>
            <a:r>
              <a:rPr lang="en-US" sz="2400" b="1" dirty="0"/>
              <a:t>Recommendation</a:t>
            </a:r>
            <a:r>
              <a:rPr lang="en-US" sz="2400" dirty="0"/>
              <a:t>: academics aspiring to be a Professor should aim to have their </a:t>
            </a:r>
            <a:r>
              <a:rPr lang="en-US" sz="2400" b="1" dirty="0"/>
              <a:t>work cited 1000 times and or a H-index average for their discipline.</a:t>
            </a:r>
          </a:p>
          <a:p>
            <a:endParaRPr lang="en-US" dirty="0"/>
          </a:p>
        </p:txBody>
      </p:sp>
      <p:sp>
        <p:nvSpPr>
          <p:cNvPr id="4" name="TextBox 3"/>
          <p:cNvSpPr txBox="1"/>
          <p:nvPr/>
        </p:nvSpPr>
        <p:spPr>
          <a:xfrm>
            <a:off x="-2" y="5669157"/>
            <a:ext cx="12344277" cy="1077218"/>
          </a:xfrm>
          <a:prstGeom prst="rect">
            <a:avLst/>
          </a:prstGeom>
          <a:noFill/>
        </p:spPr>
        <p:txBody>
          <a:bodyPr wrap="none" rtlCol="0">
            <a:spAutoFit/>
          </a:bodyPr>
          <a:lstStyle/>
          <a:p>
            <a:r>
              <a:rPr lang="en-US" dirty="0"/>
              <a:t>BUT this is for established Professors</a:t>
            </a:r>
          </a:p>
          <a:p>
            <a:endParaRPr lang="en-US" dirty="0"/>
          </a:p>
          <a:p>
            <a:r>
              <a:rPr lang="en-US" sz="2800" dirty="0"/>
              <a:t>H index should be at least </a:t>
            </a:r>
            <a:r>
              <a:rPr lang="en-US" sz="2800" b="1" dirty="0"/>
              <a:t>as high as the number of years you've spent in research</a:t>
            </a:r>
            <a:r>
              <a:rPr lang="en-US" sz="2800" dirty="0"/>
              <a:t>.</a:t>
            </a:r>
          </a:p>
        </p:txBody>
      </p:sp>
    </p:spTree>
    <p:extLst>
      <p:ext uri="{BB962C8B-B14F-4D97-AF65-F5344CB8AC3E}">
        <p14:creationId xmlns:p14="http://schemas.microsoft.com/office/powerpoint/2010/main" val="42312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B51E0774-301D-9149-8FDF-AF15C58B3478}"/>
              </a:ext>
            </a:extLst>
          </p:cNvPr>
          <p:cNvPicPr>
            <a:picLocks noChangeAspect="1"/>
          </p:cNvPicPr>
          <p:nvPr/>
        </p:nvPicPr>
        <p:blipFill>
          <a:blip r:embed="rId3"/>
          <a:stretch>
            <a:fillRect/>
          </a:stretch>
        </p:blipFill>
        <p:spPr>
          <a:xfrm>
            <a:off x="1038860" y="1270000"/>
            <a:ext cx="10160000" cy="4318000"/>
          </a:xfrm>
          <a:prstGeom prst="rect">
            <a:avLst/>
          </a:prstGeom>
        </p:spPr>
      </p:pic>
      <p:sp>
        <p:nvSpPr>
          <p:cNvPr id="6" name="Title 5">
            <a:extLst>
              <a:ext uri="{FF2B5EF4-FFF2-40B4-BE49-F238E27FC236}">
                <a16:creationId xmlns:a16="http://schemas.microsoft.com/office/drawing/2014/main" xmlns="" id="{6ED99FF9-9460-1E4C-B4D3-111571ECC72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6948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31872</TotalTime>
  <Words>2614</Words>
  <Application>Microsoft Office PowerPoint</Application>
  <PresentationFormat>Custom</PresentationFormat>
  <Paragraphs>366</Paragraphs>
  <Slides>68</Slides>
  <Notes>43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  On Being a Productive Writer (Grad Student, Professor)</vt:lpstr>
      <vt:lpstr>PowerPoint Presentation</vt:lpstr>
      <vt:lpstr>The possible roles of a professor</vt:lpstr>
      <vt:lpstr>How do I spend my time</vt:lpstr>
      <vt:lpstr>H - index</vt:lpstr>
      <vt:lpstr>H - index</vt:lpstr>
      <vt:lpstr>H - index</vt:lpstr>
      <vt:lpstr>PowerPoint Presentation</vt:lpstr>
      <vt:lpstr>Grants and the business of academics</vt:lpstr>
      <vt:lpstr>Productivity: “The Holy Trinity”</vt:lpstr>
      <vt:lpstr>PowerPoint Presentation</vt:lpstr>
      <vt:lpstr>Become an “Expert at Writing”</vt:lpstr>
      <vt:lpstr>Deliberate Practice</vt:lpstr>
      <vt:lpstr>PowerPoint Presentation</vt:lpstr>
      <vt:lpstr>PowerPoint Presentation</vt:lpstr>
      <vt:lpstr>PowerPoint Presentation</vt:lpstr>
      <vt:lpstr>Getting 10,000 – you do the math</vt:lpstr>
      <vt:lpstr>How do you get your 10,000?</vt:lpstr>
      <vt:lpstr>Set a Daily, Weekly, Monthly Writing Goal</vt:lpstr>
      <vt:lpstr>Daily Writing Goals</vt:lpstr>
      <vt:lpstr>Reward Yourself</vt:lpstr>
      <vt:lpstr>“Setting the Table”</vt:lpstr>
      <vt:lpstr>“Setting the Table”</vt:lpstr>
      <vt:lpstr>Setting the Table</vt:lpstr>
      <vt:lpstr>Priming the Pump</vt:lpstr>
      <vt:lpstr>Are you distractible?</vt:lpstr>
      <vt:lpstr>PowerPoint Presentation</vt:lpstr>
      <vt:lpstr>PowerPoint Presentation</vt:lpstr>
      <vt:lpstr>Academic/Research endeavors </vt:lpstr>
      <vt:lpstr>Collaborate</vt:lpstr>
      <vt:lpstr>2 sides to playing well with others</vt:lpstr>
      <vt:lpstr>How to be a good Collaborator </vt:lpstr>
      <vt:lpstr>PowerPoint Presentation</vt:lpstr>
      <vt:lpstr>What’s a high return on investment idea?</vt:lpstr>
      <vt:lpstr>What’s a high return on investment idea?</vt:lpstr>
      <vt:lpstr>How to obtain these ideas?</vt:lpstr>
      <vt:lpstr>Inspiration is…</vt:lpstr>
      <vt:lpstr>General Inspiration</vt:lpstr>
      <vt:lpstr>Methods of Inspiration</vt:lpstr>
      <vt:lpstr>How does Personality fit into all of this?</vt:lpstr>
      <vt:lpstr>Personality Factors</vt:lpstr>
      <vt:lpstr>Productive Personality</vt:lpstr>
      <vt:lpstr>Productive Personality</vt:lpstr>
      <vt:lpstr>Openness to Experience  (and Conscientiousness)</vt:lpstr>
      <vt:lpstr>Openness to Experience </vt:lpstr>
      <vt:lpstr>Conscientiousness</vt:lpstr>
      <vt:lpstr>Extraversion (Healthy Narcissism)</vt:lpstr>
      <vt:lpstr>Agreeableness</vt:lpstr>
      <vt:lpstr>Neuroticism (Evaluation Fears/Rejection)</vt:lpstr>
      <vt:lpstr>Your work will be rejected</vt:lpstr>
      <vt:lpstr>You will be in good company</vt:lpstr>
      <vt:lpstr>Neuroticism: On Being Rejected</vt:lpstr>
      <vt:lpstr>Neuroticism: On Being Rejected</vt:lpstr>
      <vt:lpstr>On being Rejected/Peer Review </vt:lpstr>
      <vt:lpstr>On Being Rejected</vt:lpstr>
      <vt:lpstr>On being rejected – publication strategy</vt:lpstr>
      <vt:lpstr>On Being Rejected: Editors and Reviewers</vt:lpstr>
      <vt:lpstr>Why doesn’t everyone succeed then?</vt:lpstr>
      <vt:lpstr>Other Considerations</vt:lpstr>
      <vt:lpstr>Efficiency</vt:lpstr>
      <vt:lpstr>Productive Social Comparison</vt:lpstr>
      <vt:lpstr>Marathon Mindset</vt:lpstr>
      <vt:lpstr>Burnout: Most of the Important Stuff will not be a Sprint</vt:lpstr>
      <vt:lpstr>Biosketch</vt:lpstr>
      <vt:lpstr>Writing Grants</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Schmidt</dc:creator>
  <cp:lastModifiedBy>Lyra</cp:lastModifiedBy>
  <cp:revision>112</cp:revision>
  <dcterms:created xsi:type="dcterms:W3CDTF">2018-07-05T11:29:29Z</dcterms:created>
  <dcterms:modified xsi:type="dcterms:W3CDTF">2018-07-30T00:57:13Z</dcterms:modified>
</cp:coreProperties>
</file>